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2"/>
  </p:notesMasterIdLst>
  <p:sldIdLst>
    <p:sldId id="256" r:id="rId2"/>
    <p:sldId id="282" r:id="rId3"/>
    <p:sldId id="373" r:id="rId4"/>
    <p:sldId id="371" r:id="rId5"/>
    <p:sldId id="372" r:id="rId6"/>
    <p:sldId id="283" r:id="rId7"/>
    <p:sldId id="376" r:id="rId8"/>
    <p:sldId id="284" r:id="rId9"/>
    <p:sldId id="258" r:id="rId10"/>
    <p:sldId id="260" r:id="rId11"/>
    <p:sldId id="261" r:id="rId12"/>
    <p:sldId id="262" r:id="rId13"/>
    <p:sldId id="263" r:id="rId14"/>
    <p:sldId id="264" r:id="rId15"/>
    <p:sldId id="266" r:id="rId16"/>
    <p:sldId id="268" r:id="rId17"/>
    <p:sldId id="269" r:id="rId18"/>
    <p:sldId id="267" r:id="rId19"/>
    <p:sldId id="270" r:id="rId20"/>
    <p:sldId id="271" r:id="rId21"/>
    <p:sldId id="374" r:id="rId22"/>
    <p:sldId id="272" r:id="rId23"/>
    <p:sldId id="353" r:id="rId24"/>
    <p:sldId id="273" r:id="rId25"/>
    <p:sldId id="354" r:id="rId26"/>
    <p:sldId id="307" r:id="rId27"/>
    <p:sldId id="285" r:id="rId28"/>
    <p:sldId id="280" r:id="rId29"/>
    <p:sldId id="275" r:id="rId30"/>
    <p:sldId id="276" r:id="rId31"/>
    <p:sldId id="277" r:id="rId32"/>
    <p:sldId id="278" r:id="rId33"/>
    <p:sldId id="279" r:id="rId34"/>
    <p:sldId id="377" r:id="rId35"/>
    <p:sldId id="378" r:id="rId36"/>
    <p:sldId id="379" r:id="rId37"/>
    <p:sldId id="358" r:id="rId38"/>
    <p:sldId id="309" r:id="rId39"/>
    <p:sldId id="355" r:id="rId40"/>
    <p:sldId id="356" r:id="rId41"/>
    <p:sldId id="308" r:id="rId42"/>
    <p:sldId id="375" r:id="rId43"/>
    <p:sldId id="318" r:id="rId44"/>
    <p:sldId id="319" r:id="rId45"/>
    <p:sldId id="321" r:id="rId46"/>
    <p:sldId id="316" r:id="rId47"/>
    <p:sldId id="310" r:id="rId48"/>
    <p:sldId id="311" r:id="rId49"/>
    <p:sldId id="312" r:id="rId50"/>
    <p:sldId id="335" r:id="rId51"/>
    <p:sldId id="365" r:id="rId52"/>
    <p:sldId id="366" r:id="rId53"/>
    <p:sldId id="370" r:id="rId54"/>
    <p:sldId id="367" r:id="rId55"/>
    <p:sldId id="369" r:id="rId56"/>
    <p:sldId id="368" r:id="rId57"/>
    <p:sldId id="337" r:id="rId58"/>
    <p:sldId id="362" r:id="rId59"/>
    <p:sldId id="338" r:id="rId60"/>
    <p:sldId id="281"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66" autoAdjust="0"/>
    <p:restoredTop sz="93391"/>
  </p:normalViewPr>
  <p:slideViewPr>
    <p:cSldViewPr>
      <p:cViewPr varScale="1">
        <p:scale>
          <a:sx n="73" d="100"/>
          <a:sy n="73" d="100"/>
        </p:scale>
        <p:origin x="192" y="10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81D0A-B1E5-6F49-A1B5-E4DEDA91B0AD}" type="datetimeFigureOut">
              <a:rPr lang="en-US" smtClean="0"/>
              <a:t>11/10/21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A10D1-8550-A04E-B9CF-9820C5C7694B}" type="slidenum">
              <a:rPr lang="en-US" smtClean="0"/>
              <a:t>‹#›</a:t>
            </a:fld>
            <a:endParaRPr lang="en-US"/>
          </a:p>
        </p:txBody>
      </p:sp>
    </p:spTree>
    <p:extLst>
      <p:ext uri="{BB962C8B-B14F-4D97-AF65-F5344CB8AC3E}">
        <p14:creationId xmlns:p14="http://schemas.microsoft.com/office/powerpoint/2010/main" val="312376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102C634-C794-CB49-ABA0-B7AC50BE2ECB}" type="slidenum">
              <a:rPr lang="en-US" altLang="x-none" sz="1200"/>
              <a:pPr/>
              <a:t>39</a:t>
            </a:fld>
            <a:endParaRPr lang="en-US" altLang="x-none"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175947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4AE61AD-7A0B-C446-8853-A1794807444D}" type="slidenum">
              <a:rPr lang="en-US" altLang="x-none" sz="1200"/>
              <a:pPr/>
              <a:t>40</a:t>
            </a:fld>
            <a:endParaRPr lang="en-US" altLang="x-none"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9954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9606DE6A-5CF8-CB47-8F1E-9A872A1D0056}" type="datetimeFigureOut">
              <a:rPr lang="en-CA"/>
              <a:pPr>
                <a:defRPr/>
              </a:pPr>
              <a:t>2021-11-10</a:t>
            </a:fld>
            <a:endParaRPr lang="en-CA"/>
          </a:p>
        </p:txBody>
      </p:sp>
      <p:sp>
        <p:nvSpPr>
          <p:cNvPr id="12" name="Footer Placeholder 16"/>
          <p:cNvSpPr>
            <a:spLocks noGrp="1"/>
          </p:cNvSpPr>
          <p:nvPr>
            <p:ph type="ftr" sz="quarter" idx="11"/>
          </p:nvPr>
        </p:nvSpPr>
        <p:spPr/>
        <p:txBody>
          <a:bodyPr/>
          <a:lstStyle>
            <a:lvl1pPr>
              <a:defRPr/>
            </a:lvl1pPr>
          </a:lstStyle>
          <a:p>
            <a:pPr>
              <a:defRPr/>
            </a:pPr>
            <a:endParaRPr lang="en-CA"/>
          </a:p>
        </p:txBody>
      </p:sp>
      <p:sp>
        <p:nvSpPr>
          <p:cNvPr id="13" name="Slide Number Placeholder 28"/>
          <p:cNvSpPr>
            <a:spLocks noGrp="1"/>
          </p:cNvSpPr>
          <p:nvPr>
            <p:ph type="sldNum" sz="quarter" idx="12"/>
          </p:nvPr>
        </p:nvSpPr>
        <p:spPr/>
        <p:txBody>
          <a:bodyPr/>
          <a:lstStyle>
            <a:lvl1pPr>
              <a:defRPr smtClean="0"/>
            </a:lvl1pPr>
          </a:lstStyle>
          <a:p>
            <a:pPr>
              <a:defRPr/>
            </a:pPr>
            <a:fld id="{DBDCB8DC-3DC8-E44F-AF91-C68569878CCD}" type="slidenum">
              <a:rPr lang="en-CA" altLang="en-US"/>
              <a:pPr>
                <a:defRPr/>
              </a:pPr>
              <a:t>‹#›</a:t>
            </a:fld>
            <a:endParaRPr lang="en-CA" altLang="en-US"/>
          </a:p>
        </p:txBody>
      </p:sp>
    </p:spTree>
    <p:extLst>
      <p:ext uri="{BB962C8B-B14F-4D97-AF65-F5344CB8AC3E}">
        <p14:creationId xmlns:p14="http://schemas.microsoft.com/office/powerpoint/2010/main" val="205427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D0D6D72-F92F-D54F-95CC-1A67B68EDD1B}" type="datetimeFigureOut">
              <a:rPr lang="en-CA"/>
              <a:pPr>
                <a:defRPr/>
              </a:pPr>
              <a:t>2021-11-10</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5786F5B9-B34F-D44E-8279-0DD8C1C9E5F4}" type="slidenum">
              <a:rPr lang="en-CA" altLang="en-US"/>
              <a:pPr>
                <a:defRPr/>
              </a:pPr>
              <a:t>‹#›</a:t>
            </a:fld>
            <a:endParaRPr lang="en-CA" altLang="en-US"/>
          </a:p>
        </p:txBody>
      </p:sp>
    </p:spTree>
    <p:extLst>
      <p:ext uri="{BB962C8B-B14F-4D97-AF65-F5344CB8AC3E}">
        <p14:creationId xmlns:p14="http://schemas.microsoft.com/office/powerpoint/2010/main" val="120788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9B4ADC4-8417-0741-80EB-D044E296B3EA}" type="datetimeFigureOut">
              <a:rPr lang="en-CA"/>
              <a:pPr>
                <a:defRPr/>
              </a:pPr>
              <a:t>2021-11-10</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5E92E9E2-252A-7346-85B4-B72FFC0C9CAB}" type="slidenum">
              <a:rPr lang="en-CA" altLang="en-US"/>
              <a:pPr>
                <a:defRPr/>
              </a:pPr>
              <a:t>‹#›</a:t>
            </a:fld>
            <a:endParaRPr lang="en-CA" altLang="en-US"/>
          </a:p>
        </p:txBody>
      </p:sp>
    </p:spTree>
    <p:extLst>
      <p:ext uri="{BB962C8B-B14F-4D97-AF65-F5344CB8AC3E}">
        <p14:creationId xmlns:p14="http://schemas.microsoft.com/office/powerpoint/2010/main" val="74350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793473D-B6BB-5A48-8F45-AFEA259DB5CC}" type="datetimeFigureOut">
              <a:rPr lang="en-CA"/>
              <a:pPr>
                <a:defRPr/>
              </a:pPr>
              <a:t>2021-11-10</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54D1A250-CC04-6446-9A75-002392F19B19}" type="slidenum">
              <a:rPr lang="en-CA" altLang="en-US"/>
              <a:pPr>
                <a:defRPr/>
              </a:pPr>
              <a:t>‹#›</a:t>
            </a:fld>
            <a:endParaRPr lang="en-CA" altLang="en-US"/>
          </a:p>
        </p:txBody>
      </p:sp>
    </p:spTree>
    <p:extLst>
      <p:ext uri="{BB962C8B-B14F-4D97-AF65-F5344CB8AC3E}">
        <p14:creationId xmlns:p14="http://schemas.microsoft.com/office/powerpoint/2010/main" val="77312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4E590E94-C404-7E4D-A221-7404E73D300E}" type="datetimeFigureOut">
              <a:rPr lang="en-CA"/>
              <a:pPr>
                <a:defRPr/>
              </a:pPr>
              <a:t>2021-11-10</a:t>
            </a:fld>
            <a:endParaRPr lang="en-CA"/>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CA"/>
          </a:p>
        </p:txBody>
      </p:sp>
      <p:sp>
        <p:nvSpPr>
          <p:cNvPr id="11" name="Slide Number Placeholder 5"/>
          <p:cNvSpPr>
            <a:spLocks noGrp="1"/>
          </p:cNvSpPr>
          <p:nvPr>
            <p:ph type="sldNum" sz="quarter" idx="12"/>
          </p:nvPr>
        </p:nvSpPr>
        <p:spPr>
          <a:xfrm>
            <a:off x="146050" y="6208713"/>
            <a:ext cx="457200" cy="457200"/>
          </a:xfrm>
        </p:spPr>
        <p:txBody>
          <a:bodyPr/>
          <a:lstStyle>
            <a:lvl1pPr>
              <a:defRPr smtClean="0"/>
            </a:lvl1pPr>
          </a:lstStyle>
          <a:p>
            <a:pPr>
              <a:defRPr/>
            </a:pPr>
            <a:fld id="{B87B7AE2-A963-9348-BE1F-7D8E1E9BDB28}" type="slidenum">
              <a:rPr lang="en-CA" altLang="en-US"/>
              <a:pPr>
                <a:defRPr/>
              </a:pPr>
              <a:t>‹#›</a:t>
            </a:fld>
            <a:endParaRPr lang="en-CA" altLang="en-US"/>
          </a:p>
        </p:txBody>
      </p:sp>
    </p:spTree>
    <p:extLst>
      <p:ext uri="{BB962C8B-B14F-4D97-AF65-F5344CB8AC3E}">
        <p14:creationId xmlns:p14="http://schemas.microsoft.com/office/powerpoint/2010/main" val="108541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941069-6169-814C-9AB5-9030691B0FB6}" type="datetimeFigureOut">
              <a:rPr lang="en-CA"/>
              <a:pPr>
                <a:defRPr/>
              </a:pPr>
              <a:t>2021-11-10</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7C2FF4A4-072B-554C-AC46-AB0848B70A47}" type="slidenum">
              <a:rPr lang="en-CA" altLang="en-US"/>
              <a:pPr>
                <a:defRPr/>
              </a:pPr>
              <a:t>‹#›</a:t>
            </a:fld>
            <a:endParaRPr lang="en-CA" altLang="en-US"/>
          </a:p>
        </p:txBody>
      </p:sp>
    </p:spTree>
    <p:extLst>
      <p:ext uri="{BB962C8B-B14F-4D97-AF65-F5344CB8AC3E}">
        <p14:creationId xmlns:p14="http://schemas.microsoft.com/office/powerpoint/2010/main" val="170692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A7535131-12D3-9040-B063-D811C3058B3E}" type="datetimeFigureOut">
              <a:rPr lang="en-CA"/>
              <a:pPr>
                <a:defRPr/>
              </a:pPr>
              <a:t>2021-11-10</a:t>
            </a:fld>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33DF4399-5E33-8C42-81EF-CE8C418725C1}" type="slidenum">
              <a:rPr lang="en-CA" altLang="en-US"/>
              <a:pPr>
                <a:defRPr/>
              </a:pPr>
              <a:t>‹#›</a:t>
            </a:fld>
            <a:endParaRPr lang="en-CA" altLang="en-US"/>
          </a:p>
        </p:txBody>
      </p:sp>
    </p:spTree>
    <p:extLst>
      <p:ext uri="{BB962C8B-B14F-4D97-AF65-F5344CB8AC3E}">
        <p14:creationId xmlns:p14="http://schemas.microsoft.com/office/powerpoint/2010/main" val="213581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1929884-F431-DD48-8EED-C31483D95CA9}" type="datetimeFigureOut">
              <a:rPr lang="en-CA"/>
              <a:pPr>
                <a:defRPr/>
              </a:pPr>
              <a:t>2021-11-10</a:t>
            </a:fld>
            <a:endParaRPr lang="en-CA"/>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26D12E8E-8D10-AD49-9848-7B1FD1387506}" type="slidenum">
              <a:rPr lang="en-CA" altLang="en-US"/>
              <a:pPr>
                <a:defRPr/>
              </a:pPr>
              <a:t>‹#›</a:t>
            </a:fld>
            <a:endParaRPr lang="en-CA" altLang="en-US"/>
          </a:p>
        </p:txBody>
      </p:sp>
    </p:spTree>
    <p:extLst>
      <p:ext uri="{BB962C8B-B14F-4D97-AF65-F5344CB8AC3E}">
        <p14:creationId xmlns:p14="http://schemas.microsoft.com/office/powerpoint/2010/main" val="147779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8F0D1D4-D398-D64D-89B4-8A301DD8F9D2}" type="datetimeFigureOut">
              <a:rPr lang="en-CA"/>
              <a:pPr>
                <a:defRPr/>
              </a:pPr>
              <a:t>2021-11-10</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9464125F-BCCF-AE4E-AF46-4120460F70C6}" type="slidenum">
              <a:rPr lang="en-CA" altLang="en-US"/>
              <a:pPr>
                <a:defRPr/>
              </a:pPr>
              <a:t>‹#›</a:t>
            </a:fld>
            <a:endParaRPr lang="en-CA" altLang="en-US"/>
          </a:p>
        </p:txBody>
      </p:sp>
    </p:spTree>
    <p:extLst>
      <p:ext uri="{BB962C8B-B14F-4D97-AF65-F5344CB8AC3E}">
        <p14:creationId xmlns:p14="http://schemas.microsoft.com/office/powerpoint/2010/main" val="170086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6DD62C03-1619-2B4F-9457-DB54E1C84B0C}" type="datetimeFigureOut">
              <a:rPr lang="en-CA"/>
              <a:pPr>
                <a:defRPr/>
              </a:pPr>
              <a:t>2021-11-10</a:t>
            </a:fld>
            <a:endParaRPr lang="en-CA"/>
          </a:p>
        </p:txBody>
      </p:sp>
      <p:sp>
        <p:nvSpPr>
          <p:cNvPr id="8" name="Footer Placeholder 5"/>
          <p:cNvSpPr>
            <a:spLocks noGrp="1"/>
          </p:cNvSpPr>
          <p:nvPr>
            <p:ph type="ftr" sz="quarter" idx="11"/>
          </p:nvPr>
        </p:nvSpPr>
        <p:spPr/>
        <p:txBody>
          <a:bodyPr/>
          <a:lstStyle>
            <a:lvl1pPr>
              <a:defRPr/>
            </a:lvl1pPr>
          </a:lstStyle>
          <a:p>
            <a:pPr>
              <a:defRPr/>
            </a:pPr>
            <a:endParaRPr lang="en-CA"/>
          </a:p>
        </p:txBody>
      </p:sp>
      <p:sp>
        <p:nvSpPr>
          <p:cNvPr id="9" name="Slide Number Placeholder 6"/>
          <p:cNvSpPr>
            <a:spLocks noGrp="1"/>
          </p:cNvSpPr>
          <p:nvPr>
            <p:ph type="sldNum" sz="quarter" idx="12"/>
          </p:nvPr>
        </p:nvSpPr>
        <p:spPr/>
        <p:txBody>
          <a:bodyPr/>
          <a:lstStyle>
            <a:lvl1pPr>
              <a:defRPr smtClean="0"/>
            </a:lvl1pPr>
          </a:lstStyle>
          <a:p>
            <a:pPr>
              <a:defRPr/>
            </a:pPr>
            <a:fld id="{177064F6-3A80-484A-A0A7-7EE470862F63}" type="slidenum">
              <a:rPr lang="en-CA" altLang="en-US"/>
              <a:pPr>
                <a:defRPr/>
              </a:pPr>
              <a:t>‹#›</a:t>
            </a:fld>
            <a:endParaRPr lang="en-CA" altLang="en-US"/>
          </a:p>
        </p:txBody>
      </p:sp>
    </p:spTree>
    <p:extLst>
      <p:ext uri="{BB962C8B-B14F-4D97-AF65-F5344CB8AC3E}">
        <p14:creationId xmlns:p14="http://schemas.microsoft.com/office/powerpoint/2010/main" val="185869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37E6F97C-9FAA-F44E-A9EF-C8D33EF7DA1C}" type="datetimeFigureOut">
              <a:rPr lang="en-CA"/>
              <a:pPr>
                <a:defRPr/>
              </a:pPr>
              <a:t>2021-11-10</a:t>
            </a:fld>
            <a:endParaRPr lang="en-CA"/>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CA"/>
          </a:p>
        </p:txBody>
      </p:sp>
      <p:sp>
        <p:nvSpPr>
          <p:cNvPr id="10" name="Slide Number Placeholder 6"/>
          <p:cNvSpPr>
            <a:spLocks noGrp="1"/>
          </p:cNvSpPr>
          <p:nvPr>
            <p:ph type="sldNum" sz="quarter" idx="12"/>
          </p:nvPr>
        </p:nvSpPr>
        <p:spPr>
          <a:xfrm>
            <a:off x="146050" y="6208713"/>
            <a:ext cx="457200" cy="457200"/>
          </a:xfrm>
        </p:spPr>
        <p:txBody>
          <a:bodyPr/>
          <a:lstStyle>
            <a:lvl1pPr>
              <a:defRPr smtClean="0"/>
            </a:lvl1pPr>
          </a:lstStyle>
          <a:p>
            <a:pPr>
              <a:defRPr/>
            </a:pPr>
            <a:fld id="{D145EE34-FAD5-3245-B688-BD37144E3A5B}" type="slidenum">
              <a:rPr lang="en-CA" altLang="en-US"/>
              <a:pPr>
                <a:defRPr/>
              </a:pPr>
              <a:t>‹#›</a:t>
            </a:fld>
            <a:endParaRPr lang="en-CA" altLang="en-US"/>
          </a:p>
        </p:txBody>
      </p:sp>
    </p:spTree>
    <p:extLst>
      <p:ext uri="{BB962C8B-B14F-4D97-AF65-F5344CB8AC3E}">
        <p14:creationId xmlns:p14="http://schemas.microsoft.com/office/powerpoint/2010/main" val="184661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CA164E3F-80CF-F74B-A766-271FC94F46DB}" type="datetimeFigureOut">
              <a:rPr lang="en-CA"/>
              <a:pPr>
                <a:defRPr/>
              </a:pPr>
              <a:t>2021-11-10</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CA"/>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ea typeface="+mn-ea"/>
                <a:cs typeface="Arial" panose="020B0604020202020204" pitchFamily="34" charset="0"/>
              </a:defRPr>
            </a:lvl1pPr>
          </a:lstStyle>
          <a:p>
            <a:pPr>
              <a:defRPr/>
            </a:pPr>
            <a:fld id="{D7855E7F-AE0F-C84D-B7D8-D835E1B8EB13}"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15" r:id="rId1"/>
    <p:sldLayoutId id="2147483808" r:id="rId2"/>
    <p:sldLayoutId id="2147483816" r:id="rId3"/>
    <p:sldLayoutId id="2147483809" r:id="rId4"/>
    <p:sldLayoutId id="2147483810" r:id="rId5"/>
    <p:sldLayoutId id="2147483811" r:id="rId6"/>
    <p:sldLayoutId id="2147483812" r:id="rId7"/>
    <p:sldLayoutId id="2147483817" r:id="rId8"/>
    <p:sldLayoutId id="2147483818" r:id="rId9"/>
    <p:sldLayoutId id="2147483813" r:id="rId10"/>
    <p:sldLayoutId id="214748381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D8AFB9"/>
        </a:buClr>
        <a:buSzPct val="85000"/>
        <a:buFont typeface="Wingdings 2"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DE6C36"/>
        </a:buClr>
        <a:buSzPct val="80000"/>
        <a:buFont typeface="Wingdings 2"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DE6C36"/>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755650" y="3357563"/>
            <a:ext cx="3529013" cy="1600200"/>
          </a:xfrm>
        </p:spPr>
        <p:txBody>
          <a:bodyPr/>
          <a:lstStyle/>
          <a:p>
            <a:pPr eaLnBrk="1" hangingPunct="1"/>
            <a:r>
              <a:rPr lang="en-CA" altLang="en-US" sz="3600" b="1" dirty="0"/>
              <a:t>Effective communication</a:t>
            </a:r>
          </a:p>
          <a:p>
            <a:pPr eaLnBrk="1" hangingPunct="1"/>
            <a:endParaRPr lang="en-CA" altLang="en-US" sz="3600" b="1" dirty="0"/>
          </a:p>
          <a:p>
            <a:pPr eaLnBrk="1" hangingPunct="1"/>
            <a:r>
              <a:rPr lang="en-CA" altLang="en-US" sz="2400" b="1" dirty="0">
                <a:solidFill>
                  <a:schemeClr val="accent2"/>
                </a:solidFill>
              </a:rPr>
              <a:t>Sammy Fugler</a:t>
            </a:r>
          </a:p>
          <a:p>
            <a:pPr eaLnBrk="1" hangingPunct="1"/>
            <a:r>
              <a:rPr lang="en-CA" altLang="en-US" sz="2400" b="1" i="1" dirty="0">
                <a:solidFill>
                  <a:schemeClr val="accent2"/>
                </a:solidFill>
              </a:rPr>
              <a:t>November 2018</a:t>
            </a:r>
          </a:p>
          <a:p>
            <a:pPr eaLnBrk="1" hangingPunct="1"/>
            <a:r>
              <a:rPr lang="en-CA" altLang="en-US" sz="2400" b="1" dirty="0">
                <a:solidFill>
                  <a:schemeClr val="accent6"/>
                </a:solidFill>
              </a:rPr>
              <a:t>Updated November 2021</a:t>
            </a:r>
          </a:p>
        </p:txBody>
      </p:sp>
      <p:sp>
        <p:nvSpPr>
          <p:cNvPr id="6147" name="Title 1"/>
          <p:cNvSpPr>
            <a:spLocks noGrp="1"/>
          </p:cNvSpPr>
          <p:nvPr>
            <p:ph type="ctrTitle"/>
          </p:nvPr>
        </p:nvSpPr>
        <p:spPr>
          <a:xfrm>
            <a:off x="457200" y="1506538"/>
            <a:ext cx="8229600" cy="1470025"/>
          </a:xfrm>
        </p:spPr>
        <p:txBody>
          <a:bodyPr/>
          <a:lstStyle/>
          <a:p>
            <a:pPr eaLnBrk="1" hangingPunct="1"/>
            <a:r>
              <a:rPr lang="en-CA" altLang="en-US"/>
              <a:t>Communication Strategies</a:t>
            </a:r>
          </a:p>
        </p:txBody>
      </p:sp>
      <p:pic>
        <p:nvPicPr>
          <p:cNvPr id="5" name="Picture 4" descr="kid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3810000" cy="27146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884" y="233757"/>
            <a:ext cx="2160240" cy="8203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333375"/>
            <a:ext cx="8569325" cy="1143000"/>
          </a:xfrm>
        </p:spPr>
        <p:txBody>
          <a:bodyPr/>
          <a:lstStyle/>
          <a:p>
            <a:pPr eaLnBrk="1" hangingPunct="1"/>
            <a:r>
              <a:rPr lang="en-CA" altLang="en-US"/>
              <a:t>#2: Initiate the Conversation</a:t>
            </a:r>
          </a:p>
        </p:txBody>
      </p:sp>
      <p:sp>
        <p:nvSpPr>
          <p:cNvPr id="8195" name="TextBox 4"/>
          <p:cNvSpPr txBox="1">
            <a:spLocks noChangeArrowheads="1"/>
          </p:cNvSpPr>
          <p:nvPr/>
        </p:nvSpPr>
        <p:spPr bwMode="auto">
          <a:xfrm>
            <a:off x="5508104" y="1700808"/>
            <a:ext cx="309614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Don’t wait for your children to start talking to you. Many times they won’t or don’t want to, </a:t>
            </a:r>
          </a:p>
          <a:p>
            <a:pPr eaLnBrk="1" hangingPunct="1">
              <a:spcBef>
                <a:spcPct val="0"/>
              </a:spcBef>
              <a:buClrTx/>
              <a:buSzTx/>
              <a:buFontTx/>
              <a:buNone/>
            </a:pPr>
            <a:r>
              <a:rPr lang="en-CA" altLang="en-US" sz="2400" dirty="0"/>
              <a:t>so get things started yourself.</a:t>
            </a:r>
          </a:p>
          <a:p>
            <a:pPr eaLnBrk="1" hangingPunct="1">
              <a:spcBef>
                <a:spcPct val="0"/>
              </a:spcBef>
              <a:buClrTx/>
              <a:buSzTx/>
              <a:buFontTx/>
              <a:buNone/>
            </a:pPr>
            <a:endParaRPr lang="en-CA" altLang="en-US" sz="2400" dirty="0"/>
          </a:p>
          <a:p>
            <a:pPr eaLnBrk="1" hangingPunct="1">
              <a:spcBef>
                <a:spcPct val="0"/>
              </a:spcBef>
              <a:buClrTx/>
              <a:buSzTx/>
              <a:buFontTx/>
              <a:buNone/>
            </a:pPr>
            <a:r>
              <a:rPr lang="en-CA" altLang="en-US" sz="2400" dirty="0"/>
              <a:t>Snack and lunch time provides a very rich language opportunity for staff to share and engage with children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699315"/>
            <a:ext cx="4191000" cy="2527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850" y="333375"/>
            <a:ext cx="8569325" cy="1143000"/>
          </a:xfrm>
        </p:spPr>
        <p:txBody>
          <a:bodyPr/>
          <a:lstStyle/>
          <a:p>
            <a:pPr eaLnBrk="1" hangingPunct="1"/>
            <a:r>
              <a:rPr lang="en-CA" altLang="en-US" dirty="0"/>
              <a:t>#3: Give children time</a:t>
            </a:r>
          </a:p>
        </p:txBody>
      </p:sp>
      <p:sp>
        <p:nvSpPr>
          <p:cNvPr id="9219" name="TextBox 4"/>
          <p:cNvSpPr txBox="1">
            <a:spLocks noChangeArrowheads="1"/>
          </p:cNvSpPr>
          <p:nvPr/>
        </p:nvSpPr>
        <p:spPr bwMode="auto">
          <a:xfrm>
            <a:off x="684213" y="1773238"/>
            <a:ext cx="41036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Listen to your children and let them speak.</a:t>
            </a:r>
          </a:p>
          <a:p>
            <a:pPr eaLnBrk="1" hangingPunct="1">
              <a:spcBef>
                <a:spcPct val="0"/>
              </a:spcBef>
              <a:buClrTx/>
              <a:buSzTx/>
              <a:buFontTx/>
              <a:buNone/>
            </a:pPr>
            <a:endParaRPr lang="en-CA" altLang="en-US" sz="2400" dirty="0"/>
          </a:p>
          <a:p>
            <a:pPr eaLnBrk="1" hangingPunct="1">
              <a:spcBef>
                <a:spcPct val="0"/>
              </a:spcBef>
              <a:buClrTx/>
              <a:buSzTx/>
              <a:buFontTx/>
              <a:buNone/>
            </a:pPr>
            <a:r>
              <a:rPr lang="en-CA" altLang="en-US" sz="2400" dirty="0"/>
              <a:t>The 10 second rule suggests that you should wait 10 seconds before you prompt again looking for an answer. This is the children’s processing time.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204864"/>
            <a:ext cx="2612770" cy="29709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850" y="333375"/>
            <a:ext cx="8569325" cy="1143000"/>
          </a:xfrm>
        </p:spPr>
        <p:txBody>
          <a:bodyPr/>
          <a:lstStyle/>
          <a:p>
            <a:pPr eaLnBrk="1" hangingPunct="1"/>
            <a:r>
              <a:rPr lang="en-CA" altLang="en-US"/>
              <a:t>#4: Undivided Attention</a:t>
            </a:r>
          </a:p>
        </p:txBody>
      </p:sp>
      <p:sp>
        <p:nvSpPr>
          <p:cNvPr id="10243" name="TextBox 4"/>
          <p:cNvSpPr txBox="1">
            <a:spLocks noChangeArrowheads="1"/>
          </p:cNvSpPr>
          <p:nvPr/>
        </p:nvSpPr>
        <p:spPr bwMode="auto">
          <a:xfrm>
            <a:off x="4643438" y="1773238"/>
            <a:ext cx="4105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We are busy, but you have to take the time to really listen to your children. Make them feel like you’re fully engrossed in what they’re saying.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996952"/>
            <a:ext cx="3638631" cy="26621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3850" y="333375"/>
            <a:ext cx="8569325" cy="1143000"/>
          </a:xfrm>
        </p:spPr>
        <p:txBody>
          <a:bodyPr/>
          <a:lstStyle/>
          <a:p>
            <a:pPr eaLnBrk="1" hangingPunct="1"/>
            <a:r>
              <a:rPr lang="en-CA" altLang="en-US" dirty="0"/>
              <a:t>#5: Provide commentary</a:t>
            </a:r>
          </a:p>
        </p:txBody>
      </p:sp>
      <p:sp>
        <p:nvSpPr>
          <p:cNvPr id="11267" name="TextBox 4"/>
          <p:cNvSpPr txBox="1">
            <a:spLocks noChangeArrowheads="1"/>
          </p:cNvSpPr>
          <p:nvPr/>
        </p:nvSpPr>
        <p:spPr bwMode="auto">
          <a:xfrm>
            <a:off x="250825" y="1844675"/>
            <a:ext cx="4105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Provide a commentary and talk to the children about what is happening, especially at times of transition and nappy time.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762775"/>
            <a:ext cx="3213100" cy="4114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3850" y="333375"/>
            <a:ext cx="8569325" cy="1143000"/>
          </a:xfrm>
        </p:spPr>
        <p:txBody>
          <a:bodyPr/>
          <a:lstStyle/>
          <a:p>
            <a:pPr eaLnBrk="1" hangingPunct="1"/>
            <a:r>
              <a:rPr lang="en-CA" altLang="en-US"/>
              <a:t>#6: Schedule Time to Talk</a:t>
            </a:r>
          </a:p>
        </p:txBody>
      </p:sp>
      <p:sp>
        <p:nvSpPr>
          <p:cNvPr id="12291" name="TextBox 4"/>
          <p:cNvSpPr txBox="1">
            <a:spLocks noChangeArrowheads="1"/>
          </p:cNvSpPr>
          <p:nvPr/>
        </p:nvSpPr>
        <p:spPr bwMode="auto">
          <a:xfrm>
            <a:off x="4643438" y="1844675"/>
            <a:ext cx="4105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Always make sure there is time to talk when you can really pay attention to one another. 1:1 and in a group. </a:t>
            </a:r>
          </a:p>
        </p:txBody>
      </p:sp>
      <p:pic>
        <p:nvPicPr>
          <p:cNvPr id="5" name="Picture 4" descr="cloc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935"/>
            <a:ext cx="2653532" cy="1990149"/>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850" y="333375"/>
            <a:ext cx="8569325" cy="1143000"/>
          </a:xfrm>
        </p:spPr>
        <p:txBody>
          <a:bodyPr/>
          <a:lstStyle/>
          <a:p>
            <a:pPr eaLnBrk="1" hangingPunct="1"/>
            <a:r>
              <a:rPr lang="en-CA" altLang="en-US"/>
              <a:t>#7: Tell the Truth</a:t>
            </a:r>
          </a:p>
        </p:txBody>
      </p:sp>
      <p:sp>
        <p:nvSpPr>
          <p:cNvPr id="13315" name="TextBox 4"/>
          <p:cNvSpPr txBox="1">
            <a:spLocks noChangeArrowheads="1"/>
          </p:cNvSpPr>
          <p:nvPr/>
        </p:nvSpPr>
        <p:spPr bwMode="auto">
          <a:xfrm>
            <a:off x="539750" y="1773238"/>
            <a:ext cx="38877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Honesty is the best form of communication. When topics crop up which may make you feel uncomfortable, or you’re not really sure how to respond; honest and simple answers are best.</a:t>
            </a:r>
          </a:p>
        </p:txBody>
      </p:sp>
      <p:sp>
        <p:nvSpPr>
          <p:cNvPr id="2" name="Oval Callout 1"/>
          <p:cNvSpPr/>
          <p:nvPr/>
        </p:nvSpPr>
        <p:spPr>
          <a:xfrm>
            <a:off x="5924751" y="476672"/>
            <a:ext cx="2952328" cy="174257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pple Casual" charset="0"/>
                <a:ea typeface="Apple Casual" charset="0"/>
                <a:cs typeface="Apple Casual" charset="0"/>
              </a:rPr>
              <a:t>How do babies get out? </a:t>
            </a:r>
          </a:p>
          <a:p>
            <a:pPr algn="ctr"/>
            <a:r>
              <a:rPr lang="en-US" dirty="0">
                <a:solidFill>
                  <a:schemeClr val="accent4"/>
                </a:solidFill>
                <a:latin typeface="Beirut" charset="-78"/>
                <a:ea typeface="Beirut" charset="-78"/>
                <a:cs typeface="Beirut" charset="-78"/>
              </a:rPr>
              <a:t>Usually through the vagina</a:t>
            </a:r>
            <a:r>
              <a:rPr lang="is-IS" dirty="0">
                <a:solidFill>
                  <a:schemeClr val="accent4"/>
                </a:solidFill>
                <a:latin typeface="Beirut" charset="-78"/>
                <a:ea typeface="Beirut" charset="-78"/>
                <a:cs typeface="Beirut" charset="-78"/>
              </a:rPr>
              <a:t>…</a:t>
            </a:r>
            <a:endParaRPr lang="en-US" dirty="0">
              <a:solidFill>
                <a:schemeClr val="accent4"/>
              </a:solidFill>
              <a:latin typeface="Beirut" charset="-78"/>
              <a:ea typeface="Beirut" charset="-78"/>
              <a:cs typeface="Beirut"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708920"/>
            <a:ext cx="1944662" cy="32666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3850" y="333375"/>
            <a:ext cx="8569325" cy="1143000"/>
          </a:xfrm>
        </p:spPr>
        <p:txBody>
          <a:bodyPr/>
          <a:lstStyle/>
          <a:p>
            <a:pPr eaLnBrk="1" hangingPunct="1"/>
            <a:r>
              <a:rPr lang="en-CA" altLang="en-US"/>
              <a:t>#8: Don’t Interrupt</a:t>
            </a:r>
          </a:p>
        </p:txBody>
      </p:sp>
      <p:sp>
        <p:nvSpPr>
          <p:cNvPr id="14339" name="TextBox 4"/>
          <p:cNvSpPr txBox="1">
            <a:spLocks noChangeArrowheads="1"/>
          </p:cNvSpPr>
          <p:nvPr/>
        </p:nvSpPr>
        <p:spPr bwMode="auto">
          <a:xfrm>
            <a:off x="539750" y="1773238"/>
            <a:ext cx="38877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Always let your children finish what they have to say. Make them feel listened to and understood.</a:t>
            </a:r>
          </a:p>
          <a:p>
            <a:pPr eaLnBrk="1" hangingPunct="1">
              <a:spcBef>
                <a:spcPct val="0"/>
              </a:spcBef>
              <a:buClrTx/>
              <a:buSzTx/>
              <a:buFontTx/>
              <a:buNone/>
            </a:pPr>
            <a:endParaRPr lang="en-CA" altLang="en-US" sz="2400" dirty="0"/>
          </a:p>
          <a:p>
            <a:pPr eaLnBrk="1" hangingPunct="1">
              <a:spcBef>
                <a:spcPct val="0"/>
              </a:spcBef>
              <a:buClrTx/>
              <a:buSzTx/>
              <a:buFontTx/>
              <a:buNone/>
            </a:pPr>
            <a:r>
              <a:rPr lang="en-CA" altLang="en-US" sz="2400" dirty="0"/>
              <a:t>Children don’t only communicate with words, listen to their behaviour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700808"/>
            <a:ext cx="3390900" cy="36449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850" y="333375"/>
            <a:ext cx="8569325" cy="1143000"/>
          </a:xfrm>
        </p:spPr>
        <p:txBody>
          <a:bodyPr/>
          <a:lstStyle/>
          <a:p>
            <a:pPr eaLnBrk="1" hangingPunct="1"/>
            <a:r>
              <a:rPr lang="en-CA" altLang="en-US" dirty="0"/>
              <a:t>#9: Use language in different contexts</a:t>
            </a:r>
          </a:p>
        </p:txBody>
      </p:sp>
      <p:sp>
        <p:nvSpPr>
          <p:cNvPr id="15363" name="TextBox 4"/>
          <p:cNvSpPr txBox="1">
            <a:spLocks noChangeArrowheads="1"/>
          </p:cNvSpPr>
          <p:nvPr/>
        </p:nvSpPr>
        <p:spPr bwMode="auto">
          <a:xfrm>
            <a:off x="539750" y="1773238"/>
            <a:ext cx="79926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Use puppets, role play, circle time, outside time, story time to draw on different vocabulary and use different kinds of linguistic registers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271424"/>
            <a:ext cx="3456384" cy="29909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266263"/>
            <a:ext cx="3456384" cy="29960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850" y="333375"/>
            <a:ext cx="8569325" cy="1143000"/>
          </a:xfrm>
        </p:spPr>
        <p:txBody>
          <a:bodyPr/>
          <a:lstStyle/>
          <a:p>
            <a:pPr eaLnBrk="1" hangingPunct="1"/>
            <a:r>
              <a:rPr lang="en-CA" altLang="en-US"/>
              <a:t>#10: Praise Them</a:t>
            </a:r>
          </a:p>
        </p:txBody>
      </p:sp>
      <p:sp>
        <p:nvSpPr>
          <p:cNvPr id="16387" name="TextBox 4"/>
          <p:cNvSpPr txBox="1">
            <a:spLocks noChangeArrowheads="1"/>
          </p:cNvSpPr>
          <p:nvPr/>
        </p:nvSpPr>
        <p:spPr bwMode="auto">
          <a:xfrm>
            <a:off x="539750" y="1773238"/>
            <a:ext cx="38877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Encourage your children through praise. When they deserve recognition, always provide it. </a:t>
            </a:r>
          </a:p>
          <a:p>
            <a:pPr eaLnBrk="1" hangingPunct="1">
              <a:spcBef>
                <a:spcPct val="0"/>
              </a:spcBef>
              <a:buClrTx/>
              <a:buSzTx/>
              <a:buFontTx/>
              <a:buNone/>
            </a:pPr>
            <a:endParaRPr lang="en-CA" altLang="en-US" sz="2400" dirty="0"/>
          </a:p>
          <a:p>
            <a:pPr eaLnBrk="1" hangingPunct="1">
              <a:spcBef>
                <a:spcPct val="0"/>
              </a:spcBef>
              <a:buClrTx/>
              <a:buSzTx/>
              <a:buFontTx/>
              <a:buNone/>
            </a:pPr>
            <a:r>
              <a:rPr lang="en-CA" altLang="en-US" sz="2400" dirty="0"/>
              <a:t>Be specific when praising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773238"/>
            <a:ext cx="2819400" cy="3632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in your allocated language</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16300" y="2298700"/>
            <a:ext cx="2768600" cy="2870200"/>
          </a:xfrm>
        </p:spPr>
      </p:pic>
    </p:spTree>
    <p:extLst>
      <p:ext uri="{BB962C8B-B14F-4D97-AF65-F5344CB8AC3E}">
        <p14:creationId xmlns:p14="http://schemas.microsoft.com/office/powerpoint/2010/main" val="246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 of the workshop</a:t>
            </a:r>
          </a:p>
        </p:txBody>
      </p:sp>
      <p:sp>
        <p:nvSpPr>
          <p:cNvPr id="3" name="Content Placeholder 2"/>
          <p:cNvSpPr>
            <a:spLocks noGrp="1"/>
          </p:cNvSpPr>
          <p:nvPr>
            <p:ph sz="quarter" idx="1"/>
          </p:nvPr>
        </p:nvSpPr>
        <p:spPr>
          <a:xfrm>
            <a:off x="914400" y="1591816"/>
            <a:ext cx="7772400" cy="2989312"/>
          </a:xfrm>
        </p:spPr>
        <p:txBody>
          <a:bodyPr/>
          <a:lstStyle/>
          <a:p>
            <a:r>
              <a:rPr lang="en-US" dirty="0"/>
              <a:t>Choose appropriate language which is developmental </a:t>
            </a:r>
          </a:p>
          <a:p>
            <a:r>
              <a:rPr lang="en-US" dirty="0"/>
              <a:t>Become more reflective of how we use language and it’s impact</a:t>
            </a:r>
          </a:p>
          <a:p>
            <a:r>
              <a:rPr lang="en-US" dirty="0"/>
              <a:t>To understand how language and communication are connected, and important for development</a:t>
            </a:r>
          </a:p>
          <a:p>
            <a:endParaRPr lang="en-US" dirty="0"/>
          </a:p>
        </p:txBody>
      </p:sp>
      <p:pic>
        <p:nvPicPr>
          <p:cNvPr id="1026" name="Picture 2" descr="How's Your Aim? — Kudzu Studio">
            <a:extLst>
              <a:ext uri="{FF2B5EF4-FFF2-40B4-BE49-F238E27FC236}">
                <a16:creationId xmlns:a16="http://schemas.microsoft.com/office/drawing/2014/main" id="{C4B23F5C-C2D3-D24F-AA79-F4EB46B55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385" y="4050929"/>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9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 slowly and clearly</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5220" y="1447800"/>
            <a:ext cx="6110760" cy="4572000"/>
          </a:xfrm>
        </p:spPr>
      </p:pic>
    </p:spTree>
    <p:extLst>
      <p:ext uri="{BB962C8B-B14F-4D97-AF65-F5344CB8AC3E}">
        <p14:creationId xmlns:p14="http://schemas.microsoft.com/office/powerpoint/2010/main" val="1720656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sitive And Negative Numbers For Kids | DK Find Out">
            <a:extLst>
              <a:ext uri="{FF2B5EF4-FFF2-40B4-BE49-F238E27FC236}">
                <a16:creationId xmlns:a16="http://schemas.microsoft.com/office/drawing/2014/main" id="{06E81B20-0745-9C46-B974-75B72C126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22691" y="1615331"/>
            <a:ext cx="6898618" cy="362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positive language </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73300" y="1898650"/>
            <a:ext cx="5054600" cy="3670300"/>
          </a:xfrm>
        </p:spPr>
      </p:pic>
    </p:spTree>
    <p:extLst>
      <p:ext uri="{BB962C8B-B14F-4D97-AF65-F5344CB8AC3E}">
        <p14:creationId xmlns:p14="http://schemas.microsoft.com/office/powerpoint/2010/main" val="106258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06D3-8615-304B-8B6D-9B8E107A93A4}"/>
              </a:ext>
            </a:extLst>
          </p:cNvPr>
          <p:cNvSpPr>
            <a:spLocks noGrp="1"/>
          </p:cNvSpPr>
          <p:nvPr>
            <p:ph type="title"/>
          </p:nvPr>
        </p:nvSpPr>
        <p:spPr/>
        <p:txBody>
          <a:bodyPr/>
          <a:lstStyle/>
          <a:p>
            <a:r>
              <a:rPr lang="en-US" dirty="0"/>
              <a:t>Avoid ‘nagging’ – be clear and positive with children</a:t>
            </a:r>
          </a:p>
        </p:txBody>
      </p:sp>
      <p:pic>
        <p:nvPicPr>
          <p:cNvPr id="5" name="Content Placeholder 4">
            <a:extLst>
              <a:ext uri="{FF2B5EF4-FFF2-40B4-BE49-F238E27FC236}">
                <a16:creationId xmlns:a16="http://schemas.microsoft.com/office/drawing/2014/main" id="{65ECD383-4A49-0A46-953E-225485AE9AE2}"/>
              </a:ext>
            </a:extLst>
          </p:cNvPr>
          <p:cNvPicPr>
            <a:picLocks noGrp="1" noChangeAspect="1"/>
          </p:cNvPicPr>
          <p:nvPr>
            <p:ph idx="1"/>
          </p:nvPr>
        </p:nvPicPr>
        <p:blipFill>
          <a:blip r:embed="rId2"/>
          <a:stretch>
            <a:fillRect/>
          </a:stretch>
        </p:blipFill>
        <p:spPr>
          <a:xfrm>
            <a:off x="1907704" y="1844824"/>
            <a:ext cx="5056823" cy="3971456"/>
          </a:xfrm>
          <a:effectLst>
            <a:softEdge rad="558800"/>
          </a:effectLst>
        </p:spPr>
      </p:pic>
    </p:spTree>
    <p:extLst>
      <p:ext uri="{BB962C8B-B14F-4D97-AF65-F5344CB8AC3E}">
        <p14:creationId xmlns:p14="http://schemas.microsoft.com/office/powerpoint/2010/main" val="113318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Emphasie</a:t>
            </a:r>
            <a:r>
              <a:rPr lang="en-US" dirty="0"/>
              <a:t> the desired </a:t>
            </a:r>
            <a:r>
              <a:rPr lang="en-US" dirty="0" err="1"/>
              <a:t>behaviour</a:t>
            </a:r>
            <a:r>
              <a:rPr lang="en-US" dirty="0"/>
              <a:t> | Avoid nagging</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19350" y="1473200"/>
            <a:ext cx="4762500" cy="4521200"/>
          </a:xfrm>
        </p:spPr>
      </p:pic>
    </p:spTree>
    <p:extLst>
      <p:ext uri="{BB962C8B-B14F-4D97-AF65-F5344CB8AC3E}">
        <p14:creationId xmlns:p14="http://schemas.microsoft.com/office/powerpoint/2010/main" val="39022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6CC9-8844-254F-B5C7-450729CF63B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74F07CD-03F9-C049-9EB5-853E7F97FC20}"/>
              </a:ext>
            </a:extLst>
          </p:cNvPr>
          <p:cNvPicPr>
            <a:picLocks noGrp="1" noChangeAspect="1"/>
          </p:cNvPicPr>
          <p:nvPr>
            <p:ph idx="1"/>
          </p:nvPr>
        </p:nvPicPr>
        <p:blipFill>
          <a:blip r:embed="rId2"/>
          <a:stretch>
            <a:fillRect/>
          </a:stretch>
        </p:blipFill>
        <p:spPr>
          <a:xfrm>
            <a:off x="1028700" y="1114933"/>
            <a:ext cx="7458075" cy="4628134"/>
          </a:xfrm>
        </p:spPr>
      </p:pic>
    </p:spTree>
    <p:extLst>
      <p:ext uri="{BB962C8B-B14F-4D97-AF65-F5344CB8AC3E}">
        <p14:creationId xmlns:p14="http://schemas.microsoft.com/office/powerpoint/2010/main" val="3890893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30299"/>
            <a:ext cx="7772400" cy="1143000"/>
          </a:xfrm>
        </p:spPr>
        <p:txBody>
          <a:bodyPr/>
          <a:lstStyle/>
          <a:p>
            <a:r>
              <a:rPr lang="en-US" altLang="x-none" dirty="0"/>
              <a:t>Make sure that children know what they are doing / what their options are</a:t>
            </a:r>
            <a:endParaRPr lang="en-US" dirty="0"/>
          </a:p>
        </p:txBody>
      </p:sp>
      <p:sp>
        <p:nvSpPr>
          <p:cNvPr id="4" name="Oval Callout 3"/>
          <p:cNvSpPr/>
          <p:nvPr/>
        </p:nvSpPr>
        <p:spPr>
          <a:xfrm>
            <a:off x="419099" y="3943350"/>
            <a:ext cx="2070101" cy="1743075"/>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Choose something to do</a:t>
            </a:r>
            <a:r>
              <a:rPr lang="is-IS" sz="2100" dirty="0"/>
              <a:t>…</a:t>
            </a:r>
            <a:endParaRPr lang="en-US" sz="2100" dirty="0"/>
          </a:p>
        </p:txBody>
      </p:sp>
      <p:sp>
        <p:nvSpPr>
          <p:cNvPr id="5" name="Oval Callout 4"/>
          <p:cNvSpPr/>
          <p:nvPr/>
        </p:nvSpPr>
        <p:spPr>
          <a:xfrm>
            <a:off x="6451600" y="2232026"/>
            <a:ext cx="2870201" cy="2362200"/>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Everyone tidy up</a:t>
            </a:r>
          </a:p>
        </p:txBody>
      </p:sp>
      <p:sp>
        <p:nvSpPr>
          <p:cNvPr id="6" name="Oval Callout 5"/>
          <p:cNvSpPr/>
          <p:nvPr/>
        </p:nvSpPr>
        <p:spPr>
          <a:xfrm>
            <a:off x="1549399" y="2406650"/>
            <a:ext cx="2070101" cy="1743075"/>
          </a:xfrm>
          <a:prstGeom prst="wedgeEllipseCallout">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Stop that! Do something sensible!</a:t>
            </a:r>
            <a:endParaRPr lang="en-US" dirty="0"/>
          </a:p>
        </p:txBody>
      </p:sp>
      <p:sp>
        <p:nvSpPr>
          <p:cNvPr id="7" name="Oval Callout 6"/>
          <p:cNvSpPr/>
          <p:nvPr/>
        </p:nvSpPr>
        <p:spPr>
          <a:xfrm>
            <a:off x="5054599" y="3084512"/>
            <a:ext cx="2070101" cy="1743075"/>
          </a:xfrm>
          <a:prstGeom prst="wedgeEllipseCallout">
            <a:avLst/>
          </a:prstGeom>
          <a:solidFill>
            <a:schemeClr val="accent4">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Play nicely out here for 10 minutes</a:t>
            </a:r>
            <a:endParaRPr lang="en-US" dirty="0"/>
          </a:p>
        </p:txBody>
      </p:sp>
      <p:sp>
        <p:nvSpPr>
          <p:cNvPr id="8" name="Oval Callout 7"/>
          <p:cNvSpPr/>
          <p:nvPr/>
        </p:nvSpPr>
        <p:spPr>
          <a:xfrm>
            <a:off x="2755900" y="3600450"/>
            <a:ext cx="2616200" cy="2038350"/>
          </a:xfrm>
          <a:prstGeom prst="wedgeEllipseCallou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500" dirty="0">
                <a:ln w="0"/>
                <a:solidFill>
                  <a:schemeClr val="tx1"/>
                </a:solidFill>
                <a:effectLst>
                  <a:outerShdw blurRad="38100" dist="19050" dir="2700000" algn="tl" rotWithShape="0">
                    <a:schemeClr val="dk1">
                      <a:alpha val="40000"/>
                    </a:schemeClr>
                  </a:outerShdw>
                </a:effectLst>
              </a:rPr>
              <a:t>Just wait!</a:t>
            </a:r>
            <a:endParaRPr lang="en-US" sz="45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586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pic>
        <p:nvPicPr>
          <p:cNvPr id="5" name="Picture 2" descr="mage result for Your tur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281161"/>
            <a:ext cx="7772400" cy="4371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77072"/>
            <a:ext cx="1825715" cy="2577480"/>
          </a:xfrm>
          <a:prstGeom prst="rect">
            <a:avLst/>
          </a:prstGeom>
        </p:spPr>
      </p:pic>
    </p:spTree>
    <p:extLst>
      <p:ext uri="{BB962C8B-B14F-4D97-AF65-F5344CB8AC3E}">
        <p14:creationId xmlns:p14="http://schemas.microsoft.com/office/powerpoint/2010/main" val="114155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Text Placeholder 2"/>
          <p:cNvSpPr>
            <a:spLocks noGrp="1"/>
          </p:cNvSpPr>
          <p:nvPr>
            <p:ph type="body" idx="1"/>
          </p:nvPr>
        </p:nvSpPr>
        <p:spPr/>
        <p:txBody>
          <a:bodyPr/>
          <a:lstStyle/>
          <a:p>
            <a:r>
              <a:rPr lang="en-US" dirty="0"/>
              <a:t>What’s the </a:t>
            </a:r>
            <a:r>
              <a:rPr lang="en-US" b="1" u="sng" dirty="0"/>
              <a:t>right</a:t>
            </a:r>
            <a:r>
              <a:rPr lang="en-US" dirty="0"/>
              <a:t> thing to say?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834579"/>
            <a:ext cx="3384376" cy="2809033"/>
          </a:xfrm>
          <a:prstGeom prst="rect">
            <a:avLst/>
          </a:prstGeom>
        </p:spPr>
      </p:pic>
    </p:spTree>
    <p:extLst>
      <p:ext uri="{BB962C8B-B14F-4D97-AF65-F5344CB8AC3E}">
        <p14:creationId xmlns:p14="http://schemas.microsoft.com/office/powerpoint/2010/main" val="48316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r>
              <a:rPr lang="en-US" sz="5400" dirty="0">
                <a:latin typeface="Abadi MT Condensed Extra Bold" charset="0"/>
                <a:ea typeface="Abadi MT Condensed Extra Bold" charset="0"/>
                <a:cs typeface="Abadi MT Condensed Extra Bold" charset="0"/>
              </a:rPr>
              <a:t>Don</a:t>
            </a:r>
            <a:r>
              <a:rPr lang="uk-UA" sz="5400" dirty="0">
                <a:latin typeface="Abadi MT Condensed Extra Bold" charset="0"/>
                <a:ea typeface="Abadi MT Condensed Extra Bold" charset="0"/>
                <a:cs typeface="Abadi MT Condensed Extra Bold" charset="0"/>
              </a:rPr>
              <a:t>’</a:t>
            </a:r>
            <a:r>
              <a:rPr lang="en-US" sz="5400" dirty="0">
                <a:latin typeface="Abadi MT Condensed Extra Bold" charset="0"/>
                <a:ea typeface="Abadi MT Condensed Extra Bold" charset="0"/>
                <a:cs typeface="Abadi MT Condensed Extra Bold" charset="0"/>
              </a:rPr>
              <a:t>t bring the scooter in here!</a:t>
            </a:r>
          </a:p>
        </p:txBody>
      </p:sp>
      <p:sp>
        <p:nvSpPr>
          <p:cNvPr id="4" name="Content Placeholder 3"/>
          <p:cNvSpPr>
            <a:spLocks noGrp="1"/>
          </p:cNvSpPr>
          <p:nvPr>
            <p:ph sz="quarter" idx="2"/>
          </p:nvPr>
        </p:nvSpPr>
        <p:spPr/>
        <p:txBody>
          <a:bodyPr/>
          <a:lstStyle/>
          <a:p>
            <a:pPr marL="0" indent="0" algn="ctr">
              <a:buNone/>
            </a:pPr>
            <a:r>
              <a:rPr lang="en-US" sz="5400" dirty="0">
                <a:latin typeface="Abadi MT Condensed Extra Bold" charset="0"/>
                <a:ea typeface="Abadi MT Condensed Extra Bold" charset="0"/>
                <a:cs typeface="Abadi MT Condensed Extra Bold" charset="0"/>
              </a:rPr>
              <a:t>That’s an outside toy. Take it back out please. Now. </a:t>
            </a:r>
          </a:p>
        </p:txBody>
      </p:sp>
    </p:spTree>
    <p:extLst>
      <p:ext uri="{BB962C8B-B14F-4D97-AF65-F5344CB8AC3E}">
        <p14:creationId xmlns:p14="http://schemas.microsoft.com/office/powerpoint/2010/main" val="111607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7693-22AA-A146-9FE4-4D8BBAF45B67}"/>
              </a:ext>
            </a:extLst>
          </p:cNvPr>
          <p:cNvSpPr>
            <a:spLocks noGrp="1"/>
          </p:cNvSpPr>
          <p:nvPr>
            <p:ph type="title"/>
          </p:nvPr>
        </p:nvSpPr>
        <p:spPr/>
        <p:txBody>
          <a:bodyPr/>
          <a:lstStyle/>
          <a:p>
            <a:r>
              <a:rPr lang="en-US" dirty="0"/>
              <a:t>Feedback from the quiz…</a:t>
            </a:r>
          </a:p>
        </p:txBody>
      </p:sp>
      <p:pic>
        <p:nvPicPr>
          <p:cNvPr id="3074" name="Picture 2" descr="Language Rich Classroom Essay">
            <a:extLst>
              <a:ext uri="{FF2B5EF4-FFF2-40B4-BE49-F238E27FC236}">
                <a16:creationId xmlns:a16="http://schemas.microsoft.com/office/drawing/2014/main" id="{2D2B55AC-321C-8943-885A-9D2294CC281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79006" y="1844824"/>
            <a:ext cx="3443188" cy="449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1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r>
              <a:rPr lang="en-GB" sz="5400" dirty="0">
                <a:latin typeface="Abadi MT Condensed Extra Bold" charset="0"/>
                <a:ea typeface="Abadi MT Condensed Extra Bold" charset="0"/>
                <a:cs typeface="Abadi MT Condensed Extra Bold" charset="0"/>
              </a:rPr>
              <a:t>Its too loud in here, stop shouting</a:t>
            </a:r>
            <a:r>
              <a:rPr lang="is-IS" sz="5400" dirty="0">
                <a:latin typeface="Abadi MT Condensed Extra Bold" charset="0"/>
                <a:ea typeface="Abadi MT Condensed Extra Bold" charset="0"/>
                <a:cs typeface="Abadi MT Condensed Extra Bold" charset="0"/>
              </a:rPr>
              <a:t>…</a:t>
            </a:r>
            <a:endParaRPr lang="en-US" sz="5400" dirty="0">
              <a:latin typeface="Abadi MT Condensed Extra Bold" charset="0"/>
              <a:ea typeface="Abadi MT Condensed Extra Bold" charset="0"/>
              <a:cs typeface="Abadi MT Condensed Extra Bold" charset="0"/>
            </a:endParaRPr>
          </a:p>
        </p:txBody>
      </p:sp>
      <p:sp>
        <p:nvSpPr>
          <p:cNvPr id="4" name="Content Placeholder 3"/>
          <p:cNvSpPr>
            <a:spLocks noGrp="1"/>
          </p:cNvSpPr>
          <p:nvPr>
            <p:ph sz="quarter" idx="2"/>
          </p:nvPr>
        </p:nvSpPr>
        <p:spPr/>
        <p:txBody>
          <a:bodyPr/>
          <a:lstStyle/>
          <a:p>
            <a:pPr marL="0" indent="0" algn="ctr">
              <a:buNone/>
            </a:pPr>
            <a:r>
              <a:rPr lang="en-US" sz="5400" dirty="0">
                <a:latin typeface="Abadi MT Condensed Extra Bold" charset="0"/>
                <a:ea typeface="Abadi MT Condensed Extra Bold" charset="0"/>
                <a:cs typeface="Abadi MT Condensed Extra Bold" charset="0"/>
              </a:rPr>
              <a:t>Lets use our inside voices. </a:t>
            </a:r>
          </a:p>
          <a:p>
            <a:pPr marL="0" indent="0" algn="ctr">
              <a:buNone/>
            </a:pPr>
            <a:r>
              <a:rPr lang="en-US" sz="5400" i="1" dirty="0">
                <a:latin typeface="Abadi MT Condensed Extra Bold" charset="0"/>
                <a:ea typeface="Abadi MT Condensed Extra Bold" charset="0"/>
                <a:cs typeface="Abadi MT Condensed Extra Bold" charset="0"/>
              </a:rPr>
              <a:t>Ori</a:t>
            </a:r>
            <a:r>
              <a:rPr lang="is-IS" sz="5400" i="1" dirty="0">
                <a:latin typeface="Abadi MT Condensed Extra Bold" charset="0"/>
                <a:ea typeface="Abadi MT Condensed Extra Bold" charset="0"/>
                <a:cs typeface="Abadi MT Condensed Extra Bold" charset="0"/>
              </a:rPr>
              <a:t>… more quietly please!</a:t>
            </a:r>
            <a:endParaRPr lang="en-US" sz="5400" i="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7125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r>
              <a:rPr lang="en-GB" sz="5400" dirty="0" err="1">
                <a:latin typeface="Abadi MT Condensed Extra Bold" charset="0"/>
                <a:ea typeface="Abadi MT Condensed Extra Bold" charset="0"/>
                <a:cs typeface="Abadi MT Condensed Extra Bold" charset="0"/>
              </a:rPr>
              <a:t>Oooof</a:t>
            </a:r>
            <a:r>
              <a:rPr lang="en-GB" sz="5400" dirty="0">
                <a:latin typeface="Abadi MT Condensed Extra Bold" charset="0"/>
                <a:ea typeface="Abadi MT Condensed Extra Bold" charset="0"/>
                <a:cs typeface="Abadi MT Condensed Extra Bold" charset="0"/>
              </a:rPr>
              <a:t>! How many times, don’t push the others like that</a:t>
            </a:r>
            <a:endParaRPr lang="en-US" sz="5400" dirty="0">
              <a:latin typeface="Abadi MT Condensed Extra Bold" charset="0"/>
              <a:ea typeface="Abadi MT Condensed Extra Bold" charset="0"/>
              <a:cs typeface="Abadi MT Condensed Extra Bold" charset="0"/>
            </a:endParaRPr>
          </a:p>
        </p:txBody>
      </p:sp>
      <p:sp>
        <p:nvSpPr>
          <p:cNvPr id="4" name="Content Placeholder 3"/>
          <p:cNvSpPr>
            <a:spLocks noGrp="1"/>
          </p:cNvSpPr>
          <p:nvPr>
            <p:ph sz="quarter" idx="2"/>
          </p:nvPr>
        </p:nvSpPr>
        <p:spPr/>
        <p:txBody>
          <a:bodyPr/>
          <a:lstStyle/>
          <a:p>
            <a:pPr marL="0" indent="0" algn="ctr">
              <a:buNone/>
            </a:pPr>
            <a:r>
              <a:rPr lang="en-US" sz="5400" dirty="0" err="1">
                <a:latin typeface="Abadi MT Condensed Extra Bold" charset="0"/>
                <a:ea typeface="Abadi MT Condensed Extra Bold" charset="0"/>
                <a:cs typeface="Abadi MT Condensed Extra Bold" charset="0"/>
              </a:rPr>
              <a:t>Dvir</a:t>
            </a:r>
            <a:r>
              <a:rPr lang="en-US" sz="5400" dirty="0">
                <a:latin typeface="Abadi MT Condensed Extra Bold" charset="0"/>
                <a:ea typeface="Abadi MT Condensed Extra Bold" charset="0"/>
                <a:cs typeface="Abadi MT Condensed Extra Bold" charset="0"/>
              </a:rPr>
              <a:t>, use your </a:t>
            </a:r>
            <a:r>
              <a:rPr lang="en-US" sz="5400" b="1" u="sng" dirty="0">
                <a:latin typeface="Abadi MT Condensed Extra Bold" charset="0"/>
                <a:ea typeface="Abadi MT Condensed Extra Bold" charset="0"/>
                <a:cs typeface="Abadi MT Condensed Extra Bold" charset="0"/>
              </a:rPr>
              <a:t>gentle</a:t>
            </a:r>
            <a:r>
              <a:rPr lang="en-US" sz="5400" dirty="0">
                <a:latin typeface="Abadi MT Condensed Extra Bold" charset="0"/>
                <a:ea typeface="Abadi MT Condensed Extra Bold" charset="0"/>
                <a:cs typeface="Abadi MT Condensed Extra Bold" charset="0"/>
              </a:rPr>
              <a:t> hands please with your friends. </a:t>
            </a:r>
          </a:p>
        </p:txBody>
      </p:sp>
    </p:spTree>
    <p:extLst>
      <p:ext uri="{BB962C8B-B14F-4D97-AF65-F5344CB8AC3E}">
        <p14:creationId xmlns:p14="http://schemas.microsoft.com/office/powerpoint/2010/main" val="144658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r>
              <a:rPr lang="en-GB" sz="5400" dirty="0">
                <a:latin typeface="Abadi MT Condensed Extra Bold" charset="0"/>
                <a:ea typeface="Abadi MT Condensed Extra Bold" charset="0"/>
                <a:cs typeface="Abadi MT Condensed Extra Bold" charset="0"/>
              </a:rPr>
              <a:t>Don’t pick that up from the table. I already said, its not ready!!</a:t>
            </a:r>
            <a:endParaRPr lang="en-US" sz="5400" dirty="0">
              <a:latin typeface="Abadi MT Condensed Extra Bold" charset="0"/>
              <a:ea typeface="Abadi MT Condensed Extra Bold" charset="0"/>
              <a:cs typeface="Abadi MT Condensed Extra Bold" charset="0"/>
            </a:endParaRPr>
          </a:p>
        </p:txBody>
      </p:sp>
      <p:sp>
        <p:nvSpPr>
          <p:cNvPr id="4" name="Content Placeholder 3"/>
          <p:cNvSpPr>
            <a:spLocks noGrp="1"/>
          </p:cNvSpPr>
          <p:nvPr>
            <p:ph sz="quarter" idx="2"/>
          </p:nvPr>
        </p:nvSpPr>
        <p:spPr/>
        <p:txBody>
          <a:bodyPr/>
          <a:lstStyle/>
          <a:p>
            <a:pPr marL="0" indent="0" algn="ctr">
              <a:buNone/>
            </a:pPr>
            <a:r>
              <a:rPr lang="en-US" sz="5400" dirty="0">
                <a:latin typeface="Abadi MT Condensed Extra Bold" charset="0"/>
                <a:ea typeface="Abadi MT Condensed Extra Bold" charset="0"/>
                <a:cs typeface="Abadi MT Condensed Extra Bold" charset="0"/>
              </a:rPr>
              <a:t>Come and help me set up, that will be ready for play very soon!</a:t>
            </a:r>
          </a:p>
        </p:txBody>
      </p:sp>
    </p:spTree>
    <p:extLst>
      <p:ext uri="{BB962C8B-B14F-4D97-AF65-F5344CB8AC3E}">
        <p14:creationId xmlns:p14="http://schemas.microsoft.com/office/powerpoint/2010/main" val="101342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r>
              <a:rPr lang="en-GB" sz="5400" dirty="0">
                <a:latin typeface="Abadi MT Condensed Extra Bold" charset="0"/>
                <a:ea typeface="Abadi MT Condensed Extra Bold" charset="0"/>
                <a:cs typeface="Abadi MT Condensed Extra Bold" charset="0"/>
              </a:rPr>
              <a:t>No biting!</a:t>
            </a:r>
            <a:endParaRPr lang="en-US" sz="5400" dirty="0">
              <a:latin typeface="Abadi MT Condensed Extra Bold" charset="0"/>
              <a:ea typeface="Abadi MT Condensed Extra Bold" charset="0"/>
              <a:cs typeface="Abadi MT Condensed Extra Bold" charset="0"/>
            </a:endParaRPr>
          </a:p>
        </p:txBody>
      </p:sp>
      <p:sp>
        <p:nvSpPr>
          <p:cNvPr id="4" name="Content Placeholder 3"/>
          <p:cNvSpPr>
            <a:spLocks noGrp="1"/>
          </p:cNvSpPr>
          <p:nvPr>
            <p:ph sz="quarter" idx="2"/>
          </p:nvPr>
        </p:nvSpPr>
        <p:spPr/>
        <p:txBody>
          <a:bodyPr/>
          <a:lstStyle/>
          <a:p>
            <a:pPr marL="0" indent="0" algn="ctr">
              <a:buNone/>
            </a:pPr>
            <a:r>
              <a:rPr lang="en-US" sz="5400" dirty="0">
                <a:latin typeface="Abadi MT Condensed Extra Bold" charset="0"/>
                <a:ea typeface="Abadi MT Condensed Extra Bold" charset="0"/>
                <a:cs typeface="Abadi MT Condensed Extra Bold" charset="0"/>
              </a:rPr>
              <a:t>No biting!!</a:t>
            </a:r>
          </a:p>
        </p:txBody>
      </p:sp>
    </p:spTree>
    <p:extLst>
      <p:ext uri="{BB962C8B-B14F-4D97-AF65-F5344CB8AC3E}">
        <p14:creationId xmlns:p14="http://schemas.microsoft.com/office/powerpoint/2010/main" val="9159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DF7B-1137-0243-BB9C-D935B74D2878}"/>
              </a:ext>
            </a:extLst>
          </p:cNvPr>
          <p:cNvSpPr>
            <a:spLocks noGrp="1"/>
          </p:cNvSpPr>
          <p:nvPr>
            <p:ph type="title"/>
          </p:nvPr>
        </p:nvSpPr>
        <p:spPr/>
        <p:txBody>
          <a:bodyPr/>
          <a:lstStyle/>
          <a:p>
            <a:r>
              <a:rPr lang="en-US" dirty="0"/>
              <a:t>Why do children bite?</a:t>
            </a:r>
          </a:p>
        </p:txBody>
      </p:sp>
      <p:sp>
        <p:nvSpPr>
          <p:cNvPr id="3" name="Content Placeholder 2">
            <a:extLst>
              <a:ext uri="{FF2B5EF4-FFF2-40B4-BE49-F238E27FC236}">
                <a16:creationId xmlns:a16="http://schemas.microsoft.com/office/drawing/2014/main" id="{9DA951C3-3AB1-9C43-83F8-FFEC8DDF015A}"/>
              </a:ext>
            </a:extLst>
          </p:cNvPr>
          <p:cNvSpPr>
            <a:spLocks noGrp="1"/>
          </p:cNvSpPr>
          <p:nvPr>
            <p:ph sz="quarter" idx="1"/>
          </p:nvPr>
        </p:nvSpPr>
        <p:spPr/>
        <p:txBody>
          <a:bodyPr/>
          <a:lstStyle/>
          <a:p>
            <a:r>
              <a:rPr lang="en-GB" dirty="0"/>
              <a:t>Jealous,</a:t>
            </a:r>
          </a:p>
          <a:p>
            <a:r>
              <a:rPr lang="en-GB" dirty="0"/>
              <a:t>impulsive,</a:t>
            </a:r>
          </a:p>
          <a:p>
            <a:r>
              <a:rPr lang="en-GB" dirty="0"/>
              <a:t>protective so uses it as self defence,</a:t>
            </a:r>
          </a:p>
          <a:p>
            <a:r>
              <a:rPr lang="en-GB" dirty="0"/>
              <a:t>lacking skills like limited vocab,</a:t>
            </a:r>
          </a:p>
          <a:p>
            <a:r>
              <a:rPr lang="en-GB" dirty="0"/>
              <a:t>seeking control,</a:t>
            </a:r>
          </a:p>
          <a:p>
            <a:r>
              <a:rPr lang="en-GB" dirty="0"/>
              <a:t>frustrated too little to play with,</a:t>
            </a:r>
          </a:p>
          <a:p>
            <a:r>
              <a:rPr lang="en-GB" dirty="0"/>
              <a:t>overwhelmed -too many other children and not getting attention,</a:t>
            </a:r>
          </a:p>
          <a:p>
            <a:r>
              <a:rPr lang="en-GB" dirty="0"/>
              <a:t>imitating,</a:t>
            </a:r>
          </a:p>
          <a:p>
            <a:r>
              <a:rPr lang="en-GB" dirty="0"/>
              <a:t>stressed (possibly from home not kindergarten),</a:t>
            </a:r>
          </a:p>
          <a:p>
            <a:r>
              <a:rPr lang="en-GB" dirty="0"/>
              <a:t>In the habit and has been allowed to get away with it</a:t>
            </a:r>
          </a:p>
          <a:p>
            <a:endParaRPr lang="en-US" dirty="0"/>
          </a:p>
        </p:txBody>
      </p:sp>
      <p:pic>
        <p:nvPicPr>
          <p:cNvPr id="6146" name="Picture 2" descr="Biting: Positive Help for You...and Your Little Nipper-Snapper, Too">
            <a:extLst>
              <a:ext uri="{FF2B5EF4-FFF2-40B4-BE49-F238E27FC236}">
                <a16:creationId xmlns:a16="http://schemas.microsoft.com/office/drawing/2014/main" id="{69E4BE63-1305-3548-8AB8-5C04218AD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320" y="1459596"/>
            <a:ext cx="2577480" cy="171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2E5A-4789-1841-9B7C-A6D1DD29FA2B}"/>
              </a:ext>
            </a:extLst>
          </p:cNvPr>
          <p:cNvSpPr>
            <a:spLocks noGrp="1"/>
          </p:cNvSpPr>
          <p:nvPr>
            <p:ph type="title"/>
          </p:nvPr>
        </p:nvSpPr>
        <p:spPr/>
        <p:txBody>
          <a:bodyPr/>
          <a:lstStyle/>
          <a:p>
            <a:r>
              <a:rPr lang="en-US" dirty="0"/>
              <a:t>Responding to biting:</a:t>
            </a:r>
          </a:p>
        </p:txBody>
      </p:sp>
      <p:sp>
        <p:nvSpPr>
          <p:cNvPr id="3" name="Content Placeholder 2">
            <a:extLst>
              <a:ext uri="{FF2B5EF4-FFF2-40B4-BE49-F238E27FC236}">
                <a16:creationId xmlns:a16="http://schemas.microsoft.com/office/drawing/2014/main" id="{7B1B1BF9-B1F0-4B40-B1D0-52701E8C7824}"/>
              </a:ext>
            </a:extLst>
          </p:cNvPr>
          <p:cNvSpPr>
            <a:spLocks noGrp="1"/>
          </p:cNvSpPr>
          <p:nvPr>
            <p:ph sz="quarter" idx="1"/>
          </p:nvPr>
        </p:nvSpPr>
        <p:spPr/>
        <p:txBody>
          <a:bodyPr/>
          <a:lstStyle/>
          <a:p>
            <a:r>
              <a:rPr lang="en-GB" dirty="0"/>
              <a:t>Step in ASAP  and also watch for frustrations building up</a:t>
            </a:r>
          </a:p>
          <a:p>
            <a:r>
              <a:rPr lang="en-GB" dirty="0"/>
              <a:t>Centre attention on victim</a:t>
            </a:r>
          </a:p>
          <a:p>
            <a:r>
              <a:rPr lang="en-GB" dirty="0"/>
              <a:t>Help child to replace biting with words</a:t>
            </a:r>
          </a:p>
          <a:p>
            <a:r>
              <a:rPr lang="en-GB" dirty="0"/>
              <a:t>Help biting child to be kind -help the victim, play with showing sympathy to dolls/ animals/ other children</a:t>
            </a:r>
          </a:p>
          <a:p>
            <a:r>
              <a:rPr lang="en-GB" dirty="0"/>
              <a:t>Use games which involve being confident and using a strong voice for children using biting in self defence (because bully won’t give them what they want)</a:t>
            </a:r>
          </a:p>
          <a:p>
            <a:r>
              <a:rPr lang="en-GB" dirty="0"/>
              <a:t>Praise them when they have self control</a:t>
            </a:r>
          </a:p>
          <a:p>
            <a:r>
              <a:rPr lang="en-GB" dirty="0"/>
              <a:t>Cool them down with water play, popsicles, blowing bubbles, playing with blowing windmill sticks, play dough</a:t>
            </a:r>
          </a:p>
          <a:p>
            <a:endParaRPr lang="en-US" dirty="0"/>
          </a:p>
        </p:txBody>
      </p:sp>
    </p:spTree>
    <p:extLst>
      <p:ext uri="{BB962C8B-B14F-4D97-AF65-F5344CB8AC3E}">
        <p14:creationId xmlns:p14="http://schemas.microsoft.com/office/powerpoint/2010/main" val="16550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977D-AA82-D648-A7C0-98DB4AC8D3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129543-A46F-0441-B659-5D1E7E7690BC}"/>
              </a:ext>
            </a:extLst>
          </p:cNvPr>
          <p:cNvSpPr>
            <a:spLocks noGrp="1"/>
          </p:cNvSpPr>
          <p:nvPr>
            <p:ph sz="quarter" idx="1"/>
          </p:nvPr>
        </p:nvSpPr>
        <p:spPr/>
        <p:txBody>
          <a:bodyPr/>
          <a:lstStyle/>
          <a:p>
            <a:r>
              <a:rPr lang="en-GB" dirty="0"/>
              <a:t>Reduce transition times when moving children around the building</a:t>
            </a:r>
          </a:p>
          <a:p>
            <a:r>
              <a:rPr lang="en-GB" dirty="0"/>
              <a:t>Play cause and effect type of activities</a:t>
            </a:r>
          </a:p>
          <a:p>
            <a:r>
              <a:rPr lang="en-GB" dirty="0"/>
              <a:t>Don’t just teach them to say I’m sorry as they might think they can say it and then it’s all OK.</a:t>
            </a:r>
          </a:p>
          <a:p>
            <a:endParaRPr lang="en-US" dirty="0"/>
          </a:p>
        </p:txBody>
      </p:sp>
    </p:spTree>
    <p:extLst>
      <p:ext uri="{BB962C8B-B14F-4D97-AF65-F5344CB8AC3E}">
        <p14:creationId xmlns:p14="http://schemas.microsoft.com/office/powerpoint/2010/main" val="12255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88F8-240F-9E4B-ADD8-7418F6C6F347}"/>
              </a:ext>
            </a:extLst>
          </p:cNvPr>
          <p:cNvSpPr>
            <a:spLocks noGrp="1"/>
          </p:cNvSpPr>
          <p:nvPr>
            <p:ph type="title"/>
          </p:nvPr>
        </p:nvSpPr>
        <p:spPr/>
        <p:txBody>
          <a:bodyPr/>
          <a:lstStyle/>
          <a:p>
            <a:r>
              <a:rPr lang="en-US" dirty="0"/>
              <a:t>Focus on desired and not undesired behaviour</a:t>
            </a:r>
          </a:p>
        </p:txBody>
      </p:sp>
      <p:sp>
        <p:nvSpPr>
          <p:cNvPr id="3" name="Content Placeholder 2">
            <a:extLst>
              <a:ext uri="{FF2B5EF4-FFF2-40B4-BE49-F238E27FC236}">
                <a16:creationId xmlns:a16="http://schemas.microsoft.com/office/drawing/2014/main" id="{C3FBA724-C540-3640-948A-32D730EE1FF1}"/>
              </a:ext>
            </a:extLst>
          </p:cNvPr>
          <p:cNvSpPr>
            <a:spLocks noGrp="1"/>
          </p:cNvSpPr>
          <p:nvPr>
            <p:ph idx="1"/>
          </p:nvPr>
        </p:nvSpPr>
        <p:spPr>
          <a:xfrm>
            <a:off x="1028700" y="2571750"/>
            <a:ext cx="7200900" cy="857250"/>
          </a:xfrm>
        </p:spPr>
        <p:txBody>
          <a:bodyPr/>
          <a:lstStyle/>
          <a:p>
            <a:pPr marL="0" indent="0" algn="ctr">
              <a:buNone/>
            </a:pPr>
            <a:r>
              <a:rPr lang="en-US" dirty="0"/>
              <a:t>State what you WANT the child to do…. Rather than commenting on what you do NOT want the child to do</a:t>
            </a:r>
          </a:p>
        </p:txBody>
      </p:sp>
      <p:pic>
        <p:nvPicPr>
          <p:cNvPr id="5" name="Picture 4">
            <a:extLst>
              <a:ext uri="{FF2B5EF4-FFF2-40B4-BE49-F238E27FC236}">
                <a16:creationId xmlns:a16="http://schemas.microsoft.com/office/drawing/2014/main" id="{D332C26C-D417-234D-A0B5-4CC70A027380}"/>
              </a:ext>
            </a:extLst>
          </p:cNvPr>
          <p:cNvPicPr>
            <a:picLocks noChangeAspect="1"/>
          </p:cNvPicPr>
          <p:nvPr/>
        </p:nvPicPr>
        <p:blipFill>
          <a:blip r:embed="rId2"/>
          <a:stretch>
            <a:fillRect/>
          </a:stretch>
        </p:blipFill>
        <p:spPr>
          <a:xfrm>
            <a:off x="1028700" y="3310891"/>
            <a:ext cx="3442057" cy="2122170"/>
          </a:xfrm>
          <a:prstGeom prst="rect">
            <a:avLst/>
          </a:prstGeom>
          <a:effectLst>
            <a:softEdge rad="254000"/>
          </a:effectLst>
        </p:spPr>
      </p:pic>
      <p:pic>
        <p:nvPicPr>
          <p:cNvPr id="7" name="Picture 6">
            <a:extLst>
              <a:ext uri="{FF2B5EF4-FFF2-40B4-BE49-F238E27FC236}">
                <a16:creationId xmlns:a16="http://schemas.microsoft.com/office/drawing/2014/main" id="{7B78C913-1302-544D-A6CB-150B232C481B}"/>
              </a:ext>
            </a:extLst>
          </p:cNvPr>
          <p:cNvPicPr>
            <a:picLocks noChangeAspect="1"/>
          </p:cNvPicPr>
          <p:nvPr/>
        </p:nvPicPr>
        <p:blipFill>
          <a:blip r:embed="rId3"/>
          <a:stretch>
            <a:fillRect/>
          </a:stretch>
        </p:blipFill>
        <p:spPr>
          <a:xfrm>
            <a:off x="6875145" y="3356610"/>
            <a:ext cx="914400" cy="828675"/>
          </a:xfrm>
          <a:prstGeom prst="rect">
            <a:avLst/>
          </a:prstGeom>
        </p:spPr>
      </p:pic>
      <p:sp>
        <p:nvSpPr>
          <p:cNvPr id="8" name="Rectangle 7">
            <a:extLst>
              <a:ext uri="{FF2B5EF4-FFF2-40B4-BE49-F238E27FC236}">
                <a16:creationId xmlns:a16="http://schemas.microsoft.com/office/drawing/2014/main" id="{15FB0E50-64D6-FF45-83B4-03AEDE01E39C}"/>
              </a:ext>
            </a:extLst>
          </p:cNvPr>
          <p:cNvSpPr/>
          <p:nvPr/>
        </p:nvSpPr>
        <p:spPr>
          <a:xfrm>
            <a:off x="5319912" y="4371976"/>
            <a:ext cx="3110468" cy="692497"/>
          </a:xfrm>
          <a:prstGeom prst="rect">
            <a:avLst/>
          </a:prstGeom>
          <a:noFill/>
        </p:spPr>
        <p:txBody>
          <a:bodyPr wrap="none" lIns="68580" tIns="34290" rIns="68580" bIns="34290">
            <a:spAutoFit/>
          </a:bodyPr>
          <a:lstStyle/>
          <a:p>
            <a:pPr algn="ctr"/>
            <a:r>
              <a:rPr lang="en-GB" sz="4050" b="1" dirty="0">
                <a:ln w="22225">
                  <a:solidFill>
                    <a:schemeClr val="accent2"/>
                  </a:solidFill>
                  <a:prstDash val="solid"/>
                </a:ln>
                <a:solidFill>
                  <a:schemeClr val="accent2">
                    <a:lumMod val="40000"/>
                    <a:lumOff val="60000"/>
                  </a:schemeClr>
                </a:solidFill>
              </a:rPr>
              <a:t>Instead of…</a:t>
            </a:r>
          </a:p>
        </p:txBody>
      </p:sp>
    </p:spTree>
    <p:extLst>
      <p:ext uri="{BB962C8B-B14F-4D97-AF65-F5344CB8AC3E}">
        <p14:creationId xmlns:p14="http://schemas.microsoft.com/office/powerpoint/2010/main" val="2378872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159" y="917575"/>
            <a:ext cx="7200900" cy="1114425"/>
          </a:xfrm>
        </p:spPr>
        <p:txBody>
          <a:bodyPr>
            <a:normAutofit fontScale="90000"/>
          </a:bodyPr>
          <a:lstStyle/>
          <a:p>
            <a:r>
              <a:rPr lang="en-US" altLang="x-none" dirty="0"/>
              <a:t>Praise quickly and consistently. Make sure children understand WHY you’re praising them</a:t>
            </a:r>
          </a:p>
        </p:txBody>
      </p:sp>
      <p:sp>
        <p:nvSpPr>
          <p:cNvPr id="4" name="Oval Callout 3"/>
          <p:cNvSpPr/>
          <p:nvPr/>
        </p:nvSpPr>
        <p:spPr>
          <a:xfrm>
            <a:off x="419099" y="3943350"/>
            <a:ext cx="2070101" cy="1743075"/>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Wow! Great</a:t>
            </a:r>
          </a:p>
        </p:txBody>
      </p:sp>
      <p:sp>
        <p:nvSpPr>
          <p:cNvPr id="5" name="Oval Callout 4"/>
          <p:cNvSpPr/>
          <p:nvPr/>
        </p:nvSpPr>
        <p:spPr>
          <a:xfrm>
            <a:off x="6451600" y="2232026"/>
            <a:ext cx="2870201" cy="2362200"/>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It was lovely that you helped </a:t>
            </a:r>
            <a:r>
              <a:rPr lang="en-US" sz="2100" dirty="0" err="1"/>
              <a:t>Jilli</a:t>
            </a:r>
            <a:r>
              <a:rPr lang="en-US" sz="2100" dirty="0"/>
              <a:t> settle when she came in this morning!</a:t>
            </a:r>
          </a:p>
        </p:txBody>
      </p:sp>
      <p:sp>
        <p:nvSpPr>
          <p:cNvPr id="6" name="Oval Callout 5"/>
          <p:cNvSpPr/>
          <p:nvPr/>
        </p:nvSpPr>
        <p:spPr>
          <a:xfrm>
            <a:off x="1549399" y="2406650"/>
            <a:ext cx="2070101" cy="1743075"/>
          </a:xfrm>
          <a:prstGeom prst="wedgeEllipseCallout">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job!</a:t>
            </a:r>
          </a:p>
        </p:txBody>
      </p:sp>
      <p:sp>
        <p:nvSpPr>
          <p:cNvPr id="7" name="Oval Callout 6"/>
          <p:cNvSpPr/>
          <p:nvPr/>
        </p:nvSpPr>
        <p:spPr>
          <a:xfrm>
            <a:off x="5054599" y="3084512"/>
            <a:ext cx="2070101" cy="1743075"/>
          </a:xfrm>
          <a:prstGeom prst="wedgeEllipseCallout">
            <a:avLst/>
          </a:prstGeom>
          <a:solidFill>
            <a:schemeClr val="accent4">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 can see you have got really messy – well done for taking part so well!</a:t>
            </a:r>
          </a:p>
        </p:txBody>
      </p:sp>
      <p:sp>
        <p:nvSpPr>
          <p:cNvPr id="8" name="Oval Callout 7"/>
          <p:cNvSpPr/>
          <p:nvPr/>
        </p:nvSpPr>
        <p:spPr>
          <a:xfrm>
            <a:off x="2755900" y="3600450"/>
            <a:ext cx="2616200" cy="2038350"/>
          </a:xfrm>
          <a:prstGeom prst="wedgeEllipseCallou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Thank you for letting Eddie go first with the scissors, great sharing!</a:t>
            </a:r>
          </a:p>
        </p:txBody>
      </p:sp>
    </p:spTree>
    <p:extLst>
      <p:ext uri="{BB962C8B-B14F-4D97-AF65-F5344CB8AC3E}">
        <p14:creationId xmlns:p14="http://schemas.microsoft.com/office/powerpoint/2010/main" val="18189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noFill/>
        </p:spPr>
        <p:txBody>
          <a:bodyPr/>
          <a:lstStyle>
            <a:lvl1pPr>
              <a:defRPr sz="1800">
                <a:solidFill>
                  <a:schemeClr val="tx1"/>
                </a:solidFill>
                <a:latin typeface="Arial" charset="0"/>
                <a:ea typeface="ＭＳ Ｐゴシック" charset="-128"/>
              </a:defRPr>
            </a:lvl1pPr>
            <a:lvl2pPr marL="28448794" indent="-28105894">
              <a:defRPr sz="1800">
                <a:solidFill>
                  <a:schemeClr val="tx1"/>
                </a:solidFill>
                <a:latin typeface="Arial" charset="0"/>
                <a:ea typeface="ＭＳ Ｐゴシック" charset="-128"/>
              </a:defRPr>
            </a:lvl2pPr>
            <a:lvl3pPr>
              <a:defRPr sz="1800">
                <a:solidFill>
                  <a:schemeClr val="tx1"/>
                </a:solidFill>
                <a:latin typeface="Arial" charset="0"/>
                <a:ea typeface="ＭＳ Ｐゴシック" charset="-128"/>
              </a:defRPr>
            </a:lvl3pPr>
            <a:lvl4pPr>
              <a:defRPr sz="1800">
                <a:solidFill>
                  <a:schemeClr val="tx1"/>
                </a:solidFill>
                <a:latin typeface="Arial" charset="0"/>
                <a:ea typeface="ＭＳ Ｐゴシック" charset="-128"/>
              </a:defRPr>
            </a:lvl4pPr>
            <a:lvl5pPr>
              <a:defRPr sz="1800">
                <a:solidFill>
                  <a:schemeClr val="tx1"/>
                </a:solidFill>
                <a:latin typeface="Arial" charset="0"/>
                <a:ea typeface="ＭＳ Ｐゴシック" charset="-128"/>
              </a:defRPr>
            </a:lvl5pPr>
            <a:lvl6pPr marL="342900" eaLnBrk="0" fontAlgn="base" hangingPunct="0">
              <a:spcBef>
                <a:spcPct val="0"/>
              </a:spcBef>
              <a:spcAft>
                <a:spcPct val="0"/>
              </a:spcAft>
              <a:defRPr sz="1800">
                <a:solidFill>
                  <a:schemeClr val="tx1"/>
                </a:solidFill>
                <a:latin typeface="Arial" charset="0"/>
                <a:ea typeface="ＭＳ Ｐゴシック" charset="-128"/>
              </a:defRPr>
            </a:lvl6pPr>
            <a:lvl7pPr marL="685800" eaLnBrk="0" fontAlgn="base" hangingPunct="0">
              <a:spcBef>
                <a:spcPct val="0"/>
              </a:spcBef>
              <a:spcAft>
                <a:spcPct val="0"/>
              </a:spcAft>
              <a:defRPr sz="1800">
                <a:solidFill>
                  <a:schemeClr val="tx1"/>
                </a:solidFill>
                <a:latin typeface="Arial" charset="0"/>
                <a:ea typeface="ＭＳ Ｐゴシック" charset="-128"/>
              </a:defRPr>
            </a:lvl7pPr>
            <a:lvl8pPr marL="1028700" eaLnBrk="0" fontAlgn="base" hangingPunct="0">
              <a:spcBef>
                <a:spcPct val="0"/>
              </a:spcBef>
              <a:spcAft>
                <a:spcPct val="0"/>
              </a:spcAft>
              <a:defRPr sz="1800">
                <a:solidFill>
                  <a:schemeClr val="tx1"/>
                </a:solidFill>
                <a:latin typeface="Arial" charset="0"/>
                <a:ea typeface="ＭＳ Ｐゴシック" charset="-128"/>
              </a:defRPr>
            </a:lvl8pPr>
            <a:lvl9pPr marL="1371600" eaLnBrk="0" fontAlgn="base" hangingPunct="0">
              <a:spcBef>
                <a:spcPct val="0"/>
              </a:spcBef>
              <a:spcAft>
                <a:spcPct val="0"/>
              </a:spcAft>
              <a:defRPr sz="1800">
                <a:solidFill>
                  <a:schemeClr val="tx1"/>
                </a:solidFill>
                <a:latin typeface="Arial" charset="0"/>
                <a:ea typeface="ＭＳ Ｐゴシック" charset="-128"/>
              </a:defRPr>
            </a:lvl9pPr>
          </a:lstStyle>
          <a:p>
            <a:pPr>
              <a:defRPr/>
            </a:pPr>
            <a:endParaRPr lang="x-none" altLang="x-none" sz="1050">
              <a:latin typeface="Verdana" charset="0"/>
            </a:endParaRPr>
          </a:p>
        </p:txBody>
      </p:sp>
      <p:sp>
        <p:nvSpPr>
          <p:cNvPr id="5" name="Footer Placeholder 4"/>
          <p:cNvSpPr>
            <a:spLocks noGrp="1"/>
          </p:cNvSpPr>
          <p:nvPr>
            <p:ph type="ftr" sz="quarter" idx="11"/>
          </p:nvPr>
        </p:nvSpPr>
        <p:spPr>
          <a:noFill/>
        </p:spPr>
        <p:txBody>
          <a:bodyPr/>
          <a:lstStyle>
            <a:lvl1pPr>
              <a:defRPr sz="1800">
                <a:solidFill>
                  <a:schemeClr val="tx1"/>
                </a:solidFill>
                <a:latin typeface="Arial" charset="0"/>
                <a:ea typeface="ＭＳ Ｐゴシック" charset="-128"/>
              </a:defRPr>
            </a:lvl1pPr>
            <a:lvl2pPr marL="28448794" indent="-28105894">
              <a:defRPr sz="1800">
                <a:solidFill>
                  <a:schemeClr val="tx1"/>
                </a:solidFill>
                <a:latin typeface="Arial" charset="0"/>
                <a:ea typeface="ＭＳ Ｐゴシック" charset="-128"/>
              </a:defRPr>
            </a:lvl2pPr>
            <a:lvl3pPr>
              <a:defRPr sz="1800">
                <a:solidFill>
                  <a:schemeClr val="tx1"/>
                </a:solidFill>
                <a:latin typeface="Arial" charset="0"/>
                <a:ea typeface="ＭＳ Ｐゴシック" charset="-128"/>
              </a:defRPr>
            </a:lvl3pPr>
            <a:lvl4pPr>
              <a:defRPr sz="1800">
                <a:solidFill>
                  <a:schemeClr val="tx1"/>
                </a:solidFill>
                <a:latin typeface="Arial" charset="0"/>
                <a:ea typeface="ＭＳ Ｐゴシック" charset="-128"/>
              </a:defRPr>
            </a:lvl4pPr>
            <a:lvl5pPr>
              <a:defRPr sz="1800">
                <a:solidFill>
                  <a:schemeClr val="tx1"/>
                </a:solidFill>
                <a:latin typeface="Arial" charset="0"/>
                <a:ea typeface="ＭＳ Ｐゴシック" charset="-128"/>
              </a:defRPr>
            </a:lvl5pPr>
            <a:lvl6pPr marL="342900" eaLnBrk="0" fontAlgn="base" hangingPunct="0">
              <a:spcBef>
                <a:spcPct val="0"/>
              </a:spcBef>
              <a:spcAft>
                <a:spcPct val="0"/>
              </a:spcAft>
              <a:defRPr sz="1800">
                <a:solidFill>
                  <a:schemeClr val="tx1"/>
                </a:solidFill>
                <a:latin typeface="Arial" charset="0"/>
                <a:ea typeface="ＭＳ Ｐゴシック" charset="-128"/>
              </a:defRPr>
            </a:lvl6pPr>
            <a:lvl7pPr marL="685800" eaLnBrk="0" fontAlgn="base" hangingPunct="0">
              <a:spcBef>
                <a:spcPct val="0"/>
              </a:spcBef>
              <a:spcAft>
                <a:spcPct val="0"/>
              </a:spcAft>
              <a:defRPr sz="1800">
                <a:solidFill>
                  <a:schemeClr val="tx1"/>
                </a:solidFill>
                <a:latin typeface="Arial" charset="0"/>
                <a:ea typeface="ＭＳ Ｐゴシック" charset="-128"/>
              </a:defRPr>
            </a:lvl7pPr>
            <a:lvl8pPr marL="1028700" eaLnBrk="0" fontAlgn="base" hangingPunct="0">
              <a:spcBef>
                <a:spcPct val="0"/>
              </a:spcBef>
              <a:spcAft>
                <a:spcPct val="0"/>
              </a:spcAft>
              <a:defRPr sz="1800">
                <a:solidFill>
                  <a:schemeClr val="tx1"/>
                </a:solidFill>
                <a:latin typeface="Arial" charset="0"/>
                <a:ea typeface="ＭＳ Ｐゴシック" charset="-128"/>
              </a:defRPr>
            </a:lvl8pPr>
            <a:lvl9pPr marL="1371600" eaLnBrk="0" fontAlgn="base" hangingPunct="0">
              <a:spcBef>
                <a:spcPct val="0"/>
              </a:spcBef>
              <a:spcAft>
                <a:spcPct val="0"/>
              </a:spcAft>
              <a:defRPr sz="1800">
                <a:solidFill>
                  <a:schemeClr val="tx1"/>
                </a:solidFill>
                <a:latin typeface="Arial" charset="0"/>
                <a:ea typeface="ＭＳ Ｐゴシック" charset="-128"/>
              </a:defRPr>
            </a:lvl9pPr>
          </a:lstStyle>
          <a:p>
            <a:pPr>
              <a:defRPr/>
            </a:pPr>
            <a:endParaRPr lang="x-none" altLang="x-none" sz="1050">
              <a:latin typeface="Verdana" charset="0"/>
            </a:endParaRPr>
          </a:p>
        </p:txBody>
      </p:sp>
      <p:sp>
        <p:nvSpPr>
          <p:cNvPr id="47107" name="Rectangle 2"/>
          <p:cNvSpPr>
            <a:spLocks noGrp="1" noChangeArrowheads="1"/>
          </p:cNvSpPr>
          <p:nvPr>
            <p:ph type="title"/>
          </p:nvPr>
        </p:nvSpPr>
        <p:spPr/>
        <p:txBody>
          <a:bodyPr/>
          <a:lstStyle/>
          <a:p>
            <a:pPr eaLnBrk="1" hangingPunct="1"/>
            <a:r>
              <a:rPr lang="en-US" altLang="x-none"/>
              <a:t>Positive behaviour</a:t>
            </a:r>
          </a:p>
        </p:txBody>
      </p:sp>
      <p:sp>
        <p:nvSpPr>
          <p:cNvPr id="51204" name="Rectangle 3"/>
          <p:cNvSpPr>
            <a:spLocks noGrp="1" noChangeArrowheads="1"/>
          </p:cNvSpPr>
          <p:nvPr>
            <p:ph type="body" idx="1"/>
          </p:nvPr>
        </p:nvSpPr>
        <p:spPr>
          <a:xfrm>
            <a:off x="1028700" y="2156619"/>
            <a:ext cx="7200900" cy="2993231"/>
          </a:xfrm>
        </p:spPr>
        <p:txBody>
          <a:bodyPr>
            <a:normAutofit/>
          </a:bodyPr>
          <a:lstStyle/>
          <a:p>
            <a:pPr eaLnBrk="1" hangingPunct="1">
              <a:lnSpc>
                <a:spcPct val="90000"/>
              </a:lnSpc>
            </a:pPr>
            <a:r>
              <a:rPr lang="en-GB" altLang="x-none" sz="1800" dirty="0"/>
              <a:t>Co-operating with each other</a:t>
            </a:r>
          </a:p>
          <a:p>
            <a:pPr eaLnBrk="1" hangingPunct="1">
              <a:lnSpc>
                <a:spcPct val="90000"/>
              </a:lnSpc>
            </a:pPr>
            <a:r>
              <a:rPr lang="en-GB" altLang="x-none" sz="1800" dirty="0"/>
              <a:t>Encouraging each other</a:t>
            </a:r>
          </a:p>
          <a:p>
            <a:pPr eaLnBrk="1" hangingPunct="1">
              <a:lnSpc>
                <a:spcPct val="90000"/>
              </a:lnSpc>
            </a:pPr>
            <a:r>
              <a:rPr lang="en-GB" altLang="x-none" sz="1800" dirty="0"/>
              <a:t>Helping others</a:t>
            </a:r>
          </a:p>
          <a:p>
            <a:pPr eaLnBrk="1" hangingPunct="1">
              <a:lnSpc>
                <a:spcPct val="90000"/>
              </a:lnSpc>
            </a:pPr>
            <a:r>
              <a:rPr lang="en-GB" altLang="x-none" sz="1800" dirty="0"/>
              <a:t>Asserting oneself</a:t>
            </a:r>
          </a:p>
          <a:p>
            <a:pPr eaLnBrk="1" hangingPunct="1">
              <a:lnSpc>
                <a:spcPct val="90000"/>
              </a:lnSpc>
            </a:pPr>
            <a:r>
              <a:rPr lang="en-GB" altLang="x-none" sz="1800" dirty="0"/>
              <a:t>Full involvement in a chosen activity</a:t>
            </a:r>
          </a:p>
          <a:p>
            <a:pPr eaLnBrk="1" hangingPunct="1">
              <a:lnSpc>
                <a:spcPct val="90000"/>
              </a:lnSpc>
            </a:pPr>
            <a:r>
              <a:rPr lang="en-GB" altLang="x-none" sz="1800" dirty="0"/>
              <a:t>Taking on new challenges</a:t>
            </a:r>
          </a:p>
          <a:p>
            <a:pPr eaLnBrk="1" hangingPunct="1">
              <a:lnSpc>
                <a:spcPct val="90000"/>
              </a:lnSpc>
            </a:pPr>
            <a:r>
              <a:rPr lang="en-GB" altLang="x-none" sz="1800" dirty="0"/>
              <a:t>Showing empathy</a:t>
            </a:r>
          </a:p>
          <a:p>
            <a:pPr eaLnBrk="1" hangingPunct="1">
              <a:lnSpc>
                <a:spcPct val="90000"/>
              </a:lnSpc>
            </a:pPr>
            <a:r>
              <a:rPr lang="en-GB" altLang="x-none" sz="1800" dirty="0"/>
              <a:t>Taking responsibility</a:t>
            </a:r>
          </a:p>
          <a:p>
            <a:pPr eaLnBrk="1" hangingPunct="1">
              <a:lnSpc>
                <a:spcPct val="90000"/>
              </a:lnSpc>
            </a:pPr>
            <a:r>
              <a:rPr lang="en-GB" altLang="x-none" sz="1800" dirty="0"/>
              <a:t>Sharing</a:t>
            </a:r>
            <a:endParaRPr lang="en-GB" altLang="x-none" sz="1800" dirty="0">
              <a:latin typeface="Times New Roman" charset="0"/>
            </a:endParaRPr>
          </a:p>
        </p:txBody>
      </p:sp>
    </p:spTree>
    <p:extLst>
      <p:ext uri="{BB962C8B-B14F-4D97-AF65-F5344CB8AC3E}">
        <p14:creationId xmlns:p14="http://schemas.microsoft.com/office/powerpoint/2010/main" val="588643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0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with children </a:t>
            </a:r>
          </a:p>
        </p:txBody>
      </p:sp>
      <p:sp>
        <p:nvSpPr>
          <p:cNvPr id="3" name="Content Placeholder 2"/>
          <p:cNvSpPr>
            <a:spLocks noGrp="1"/>
          </p:cNvSpPr>
          <p:nvPr>
            <p:ph sz="quarter" idx="1"/>
          </p:nvPr>
        </p:nvSpPr>
        <p:spPr>
          <a:xfrm>
            <a:off x="914400" y="1447800"/>
            <a:ext cx="7772400" cy="1837184"/>
          </a:xfrm>
        </p:spPr>
        <p:txBody>
          <a:bodyPr/>
          <a:lstStyle/>
          <a:p>
            <a:r>
              <a:rPr lang="en-US" dirty="0"/>
              <a:t>Powerful</a:t>
            </a:r>
          </a:p>
          <a:p>
            <a:r>
              <a:rPr lang="en-US" dirty="0"/>
              <a:t>The core of our work</a:t>
            </a:r>
          </a:p>
          <a:p>
            <a:r>
              <a:rPr lang="en-US" dirty="0"/>
              <a:t>Basis for child development and management of the </a:t>
            </a:r>
            <a:r>
              <a:rPr lang="en-US" dirty="0" err="1"/>
              <a:t>gan</a:t>
            </a:r>
            <a:r>
              <a:rPr lang="en-US" dirty="0"/>
              <a:t> day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315146"/>
            <a:ext cx="3098800" cy="2120900"/>
          </a:xfrm>
          <a:prstGeom prst="rect">
            <a:avLst/>
          </a:prstGeom>
        </p:spPr>
      </p:pic>
    </p:spTree>
    <p:extLst>
      <p:ext uri="{BB962C8B-B14F-4D97-AF65-F5344CB8AC3E}">
        <p14:creationId xmlns:p14="http://schemas.microsoft.com/office/powerpoint/2010/main" val="492733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noFill/>
        </p:spPr>
        <p:txBody>
          <a:bodyPr/>
          <a:lstStyle>
            <a:lvl1pPr>
              <a:defRPr sz="1800">
                <a:solidFill>
                  <a:schemeClr val="tx1"/>
                </a:solidFill>
                <a:latin typeface="Arial" charset="0"/>
                <a:ea typeface="ＭＳ Ｐゴシック" charset="-128"/>
              </a:defRPr>
            </a:lvl1pPr>
            <a:lvl2pPr marL="28448794" indent="-28105894">
              <a:defRPr sz="1800">
                <a:solidFill>
                  <a:schemeClr val="tx1"/>
                </a:solidFill>
                <a:latin typeface="Arial" charset="0"/>
                <a:ea typeface="ＭＳ Ｐゴシック" charset="-128"/>
              </a:defRPr>
            </a:lvl2pPr>
            <a:lvl3pPr>
              <a:defRPr sz="1800">
                <a:solidFill>
                  <a:schemeClr val="tx1"/>
                </a:solidFill>
                <a:latin typeface="Arial" charset="0"/>
                <a:ea typeface="ＭＳ Ｐゴシック" charset="-128"/>
              </a:defRPr>
            </a:lvl3pPr>
            <a:lvl4pPr>
              <a:defRPr sz="1800">
                <a:solidFill>
                  <a:schemeClr val="tx1"/>
                </a:solidFill>
                <a:latin typeface="Arial" charset="0"/>
                <a:ea typeface="ＭＳ Ｐゴシック" charset="-128"/>
              </a:defRPr>
            </a:lvl4pPr>
            <a:lvl5pPr>
              <a:defRPr sz="1800">
                <a:solidFill>
                  <a:schemeClr val="tx1"/>
                </a:solidFill>
                <a:latin typeface="Arial" charset="0"/>
                <a:ea typeface="ＭＳ Ｐゴシック" charset="-128"/>
              </a:defRPr>
            </a:lvl5pPr>
            <a:lvl6pPr marL="342900" eaLnBrk="0" fontAlgn="base" hangingPunct="0">
              <a:spcBef>
                <a:spcPct val="0"/>
              </a:spcBef>
              <a:spcAft>
                <a:spcPct val="0"/>
              </a:spcAft>
              <a:defRPr sz="1800">
                <a:solidFill>
                  <a:schemeClr val="tx1"/>
                </a:solidFill>
                <a:latin typeface="Arial" charset="0"/>
                <a:ea typeface="ＭＳ Ｐゴシック" charset="-128"/>
              </a:defRPr>
            </a:lvl6pPr>
            <a:lvl7pPr marL="685800" eaLnBrk="0" fontAlgn="base" hangingPunct="0">
              <a:spcBef>
                <a:spcPct val="0"/>
              </a:spcBef>
              <a:spcAft>
                <a:spcPct val="0"/>
              </a:spcAft>
              <a:defRPr sz="1800">
                <a:solidFill>
                  <a:schemeClr val="tx1"/>
                </a:solidFill>
                <a:latin typeface="Arial" charset="0"/>
                <a:ea typeface="ＭＳ Ｐゴシック" charset="-128"/>
              </a:defRPr>
            </a:lvl7pPr>
            <a:lvl8pPr marL="1028700" eaLnBrk="0" fontAlgn="base" hangingPunct="0">
              <a:spcBef>
                <a:spcPct val="0"/>
              </a:spcBef>
              <a:spcAft>
                <a:spcPct val="0"/>
              </a:spcAft>
              <a:defRPr sz="1800">
                <a:solidFill>
                  <a:schemeClr val="tx1"/>
                </a:solidFill>
                <a:latin typeface="Arial" charset="0"/>
                <a:ea typeface="ＭＳ Ｐゴシック" charset="-128"/>
              </a:defRPr>
            </a:lvl8pPr>
            <a:lvl9pPr marL="1371600" eaLnBrk="0" fontAlgn="base" hangingPunct="0">
              <a:spcBef>
                <a:spcPct val="0"/>
              </a:spcBef>
              <a:spcAft>
                <a:spcPct val="0"/>
              </a:spcAft>
              <a:defRPr sz="1800">
                <a:solidFill>
                  <a:schemeClr val="tx1"/>
                </a:solidFill>
                <a:latin typeface="Arial" charset="0"/>
                <a:ea typeface="ＭＳ Ｐゴシック" charset="-128"/>
              </a:defRPr>
            </a:lvl9pPr>
          </a:lstStyle>
          <a:p>
            <a:pPr>
              <a:defRPr/>
            </a:pPr>
            <a:endParaRPr lang="x-none" altLang="x-none" sz="1050">
              <a:latin typeface="Verdana" charset="0"/>
            </a:endParaRPr>
          </a:p>
        </p:txBody>
      </p:sp>
      <p:sp>
        <p:nvSpPr>
          <p:cNvPr id="5" name="Footer Placeholder 4"/>
          <p:cNvSpPr>
            <a:spLocks noGrp="1"/>
          </p:cNvSpPr>
          <p:nvPr>
            <p:ph type="ftr" sz="quarter" idx="11"/>
          </p:nvPr>
        </p:nvSpPr>
        <p:spPr>
          <a:noFill/>
        </p:spPr>
        <p:txBody>
          <a:bodyPr/>
          <a:lstStyle>
            <a:lvl1pPr>
              <a:defRPr sz="1800">
                <a:solidFill>
                  <a:schemeClr val="tx1"/>
                </a:solidFill>
                <a:latin typeface="Arial" charset="0"/>
                <a:ea typeface="ＭＳ Ｐゴシック" charset="-128"/>
              </a:defRPr>
            </a:lvl1pPr>
            <a:lvl2pPr marL="28448794" indent="-28105894">
              <a:defRPr sz="1800">
                <a:solidFill>
                  <a:schemeClr val="tx1"/>
                </a:solidFill>
                <a:latin typeface="Arial" charset="0"/>
                <a:ea typeface="ＭＳ Ｐゴシック" charset="-128"/>
              </a:defRPr>
            </a:lvl2pPr>
            <a:lvl3pPr>
              <a:defRPr sz="1800">
                <a:solidFill>
                  <a:schemeClr val="tx1"/>
                </a:solidFill>
                <a:latin typeface="Arial" charset="0"/>
                <a:ea typeface="ＭＳ Ｐゴシック" charset="-128"/>
              </a:defRPr>
            </a:lvl3pPr>
            <a:lvl4pPr>
              <a:defRPr sz="1800">
                <a:solidFill>
                  <a:schemeClr val="tx1"/>
                </a:solidFill>
                <a:latin typeface="Arial" charset="0"/>
                <a:ea typeface="ＭＳ Ｐゴシック" charset="-128"/>
              </a:defRPr>
            </a:lvl4pPr>
            <a:lvl5pPr>
              <a:defRPr sz="1800">
                <a:solidFill>
                  <a:schemeClr val="tx1"/>
                </a:solidFill>
                <a:latin typeface="Arial" charset="0"/>
                <a:ea typeface="ＭＳ Ｐゴシック" charset="-128"/>
              </a:defRPr>
            </a:lvl5pPr>
            <a:lvl6pPr marL="342900" eaLnBrk="0" fontAlgn="base" hangingPunct="0">
              <a:spcBef>
                <a:spcPct val="0"/>
              </a:spcBef>
              <a:spcAft>
                <a:spcPct val="0"/>
              </a:spcAft>
              <a:defRPr sz="1800">
                <a:solidFill>
                  <a:schemeClr val="tx1"/>
                </a:solidFill>
                <a:latin typeface="Arial" charset="0"/>
                <a:ea typeface="ＭＳ Ｐゴシック" charset="-128"/>
              </a:defRPr>
            </a:lvl6pPr>
            <a:lvl7pPr marL="685800" eaLnBrk="0" fontAlgn="base" hangingPunct="0">
              <a:spcBef>
                <a:spcPct val="0"/>
              </a:spcBef>
              <a:spcAft>
                <a:spcPct val="0"/>
              </a:spcAft>
              <a:defRPr sz="1800">
                <a:solidFill>
                  <a:schemeClr val="tx1"/>
                </a:solidFill>
                <a:latin typeface="Arial" charset="0"/>
                <a:ea typeface="ＭＳ Ｐゴシック" charset="-128"/>
              </a:defRPr>
            </a:lvl7pPr>
            <a:lvl8pPr marL="1028700" eaLnBrk="0" fontAlgn="base" hangingPunct="0">
              <a:spcBef>
                <a:spcPct val="0"/>
              </a:spcBef>
              <a:spcAft>
                <a:spcPct val="0"/>
              </a:spcAft>
              <a:defRPr sz="1800">
                <a:solidFill>
                  <a:schemeClr val="tx1"/>
                </a:solidFill>
                <a:latin typeface="Arial" charset="0"/>
                <a:ea typeface="ＭＳ Ｐゴシック" charset="-128"/>
              </a:defRPr>
            </a:lvl8pPr>
            <a:lvl9pPr marL="1371600" eaLnBrk="0" fontAlgn="base" hangingPunct="0">
              <a:spcBef>
                <a:spcPct val="0"/>
              </a:spcBef>
              <a:spcAft>
                <a:spcPct val="0"/>
              </a:spcAft>
              <a:defRPr sz="1800">
                <a:solidFill>
                  <a:schemeClr val="tx1"/>
                </a:solidFill>
                <a:latin typeface="Arial" charset="0"/>
                <a:ea typeface="ＭＳ Ｐゴシック" charset="-128"/>
              </a:defRPr>
            </a:lvl9pPr>
          </a:lstStyle>
          <a:p>
            <a:pPr>
              <a:defRPr/>
            </a:pPr>
            <a:endParaRPr lang="x-none" altLang="x-none" sz="1050">
              <a:latin typeface="Verdana" charset="0"/>
            </a:endParaRPr>
          </a:p>
        </p:txBody>
      </p:sp>
      <p:sp>
        <p:nvSpPr>
          <p:cNvPr id="51203" name="Rectangle 2"/>
          <p:cNvSpPr>
            <a:spLocks noGrp="1" noChangeArrowheads="1"/>
          </p:cNvSpPr>
          <p:nvPr>
            <p:ph type="title"/>
          </p:nvPr>
        </p:nvSpPr>
        <p:spPr/>
        <p:txBody>
          <a:bodyPr/>
          <a:lstStyle/>
          <a:p>
            <a:pPr eaLnBrk="1" hangingPunct="1"/>
            <a:r>
              <a:rPr lang="en-US" altLang="x-none"/>
              <a:t>Encouraging positive behaviour</a:t>
            </a:r>
          </a:p>
        </p:txBody>
      </p:sp>
      <p:sp>
        <p:nvSpPr>
          <p:cNvPr id="51204" name="Rectangle 3"/>
          <p:cNvSpPr>
            <a:spLocks noGrp="1" noChangeArrowheads="1"/>
          </p:cNvSpPr>
          <p:nvPr>
            <p:ph type="body" idx="1"/>
          </p:nvPr>
        </p:nvSpPr>
        <p:spPr/>
        <p:txBody>
          <a:bodyPr/>
          <a:lstStyle/>
          <a:p>
            <a:pPr eaLnBrk="1" hangingPunct="1"/>
            <a:r>
              <a:rPr lang="en-GB" altLang="x-none" sz="1800"/>
              <a:t>Clear rules</a:t>
            </a:r>
          </a:p>
          <a:p>
            <a:pPr eaLnBrk="1" hangingPunct="1"/>
            <a:r>
              <a:rPr lang="en-GB" altLang="x-none" sz="1800"/>
              <a:t>listen to and observe what children communicate both verbally and non-verbally; </a:t>
            </a:r>
          </a:p>
          <a:p>
            <a:pPr eaLnBrk="1" hangingPunct="1"/>
            <a:r>
              <a:rPr lang="en-GB" altLang="x-none" sz="1800"/>
              <a:t>praise and respond appropriately to all forms of children's positive behaviour</a:t>
            </a:r>
          </a:p>
          <a:p>
            <a:pPr eaLnBrk="1" hangingPunct="1"/>
            <a:r>
              <a:rPr lang="en-GB" altLang="x-none" sz="1800"/>
              <a:t>promote and reinforce positive behaviour by example; </a:t>
            </a:r>
          </a:p>
          <a:p>
            <a:pPr eaLnBrk="1" hangingPunct="1"/>
            <a:endParaRPr lang="en-US" altLang="x-none" sz="1800"/>
          </a:p>
        </p:txBody>
      </p:sp>
    </p:spTree>
    <p:extLst>
      <p:ext uri="{BB962C8B-B14F-4D97-AF65-F5344CB8AC3E}">
        <p14:creationId xmlns:p14="http://schemas.microsoft.com/office/powerpoint/2010/main" val="874808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Look out for ‘good’ </a:t>
            </a:r>
            <a:r>
              <a:rPr lang="en-US" altLang="x-none" dirty="0" err="1"/>
              <a:t>behaviour</a:t>
            </a:r>
            <a:r>
              <a:rPr lang="en-US" altLang="x-none" dirty="0"/>
              <a:t> (catch them being ‘good!)</a:t>
            </a:r>
          </a:p>
        </p:txBody>
      </p:sp>
      <p:sp>
        <p:nvSpPr>
          <p:cNvPr id="4" name="Oval Callout 3"/>
          <p:cNvSpPr/>
          <p:nvPr/>
        </p:nvSpPr>
        <p:spPr>
          <a:xfrm>
            <a:off x="419099" y="3943350"/>
            <a:ext cx="2070101" cy="1743075"/>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5" name="Oval Callout 4"/>
          <p:cNvSpPr/>
          <p:nvPr/>
        </p:nvSpPr>
        <p:spPr>
          <a:xfrm>
            <a:off x="6451600" y="2232026"/>
            <a:ext cx="2870201" cy="2362200"/>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6" name="Oval Callout 5"/>
          <p:cNvSpPr/>
          <p:nvPr/>
        </p:nvSpPr>
        <p:spPr>
          <a:xfrm>
            <a:off x="1549399" y="2406650"/>
            <a:ext cx="2070101" cy="1743075"/>
          </a:xfrm>
          <a:prstGeom prst="wedgeEllipseCallout">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Callout 6"/>
          <p:cNvSpPr/>
          <p:nvPr/>
        </p:nvSpPr>
        <p:spPr>
          <a:xfrm>
            <a:off x="5054599" y="3084512"/>
            <a:ext cx="2070101" cy="1743075"/>
          </a:xfrm>
          <a:prstGeom prst="wedgeEllipseCallout">
            <a:avLst/>
          </a:prstGeom>
          <a:solidFill>
            <a:schemeClr val="accent4">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Callout 7"/>
          <p:cNvSpPr/>
          <p:nvPr/>
        </p:nvSpPr>
        <p:spPr>
          <a:xfrm>
            <a:off x="2755900" y="3600450"/>
            <a:ext cx="2616200" cy="2038350"/>
          </a:xfrm>
          <a:prstGeom prst="wedgeEllipseCallou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91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pic>
        <p:nvPicPr>
          <p:cNvPr id="5" name="Picture 2" descr="mage result for Your tur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281161"/>
            <a:ext cx="7772400" cy="4371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77072"/>
            <a:ext cx="1825715" cy="2577480"/>
          </a:xfrm>
          <a:prstGeom prst="rect">
            <a:avLst/>
          </a:prstGeom>
        </p:spPr>
      </p:pic>
    </p:spTree>
    <p:extLst>
      <p:ext uri="{BB962C8B-B14F-4D97-AF65-F5344CB8AC3E}">
        <p14:creationId xmlns:p14="http://schemas.microsoft.com/office/powerpoint/2010/main" val="1165915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27"/>
          <a:stretch/>
        </p:blipFill>
        <p:spPr>
          <a:xfrm>
            <a:off x="2533650" y="1362075"/>
            <a:ext cx="4076700" cy="4041775"/>
          </a:xfrm>
          <a:prstGeom prst="rect">
            <a:avLst/>
          </a:prstGeom>
        </p:spPr>
      </p:pic>
    </p:spTree>
    <p:extLst>
      <p:ext uri="{BB962C8B-B14F-4D97-AF65-F5344CB8AC3E}">
        <p14:creationId xmlns:p14="http://schemas.microsoft.com/office/powerpoint/2010/main" val="166222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750" y="2355852"/>
            <a:ext cx="5770940" cy="1746250"/>
          </a:xfrm>
          <a:prstGeom prst="rect">
            <a:avLst/>
          </a:prstGeom>
        </p:spPr>
      </p:pic>
    </p:spTree>
    <p:extLst>
      <p:ext uri="{BB962C8B-B14F-4D97-AF65-F5344CB8AC3E}">
        <p14:creationId xmlns:p14="http://schemas.microsoft.com/office/powerpoint/2010/main" val="1977740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825" y="1533525"/>
            <a:ext cx="4314825" cy="3790950"/>
          </a:xfrm>
          <a:prstGeom prst="rect">
            <a:avLst/>
          </a:prstGeom>
        </p:spPr>
      </p:pic>
    </p:spTree>
    <p:extLst>
      <p:ext uri="{BB962C8B-B14F-4D97-AF65-F5344CB8AC3E}">
        <p14:creationId xmlns:p14="http://schemas.microsoft.com/office/powerpoint/2010/main" val="130831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1771650"/>
            <a:ext cx="5372100" cy="3305175"/>
          </a:xfrm>
          <a:prstGeom prst="rect">
            <a:avLst/>
          </a:prstGeom>
        </p:spPr>
      </p:pic>
    </p:spTree>
    <p:extLst>
      <p:ext uri="{BB962C8B-B14F-4D97-AF65-F5344CB8AC3E}">
        <p14:creationId xmlns:p14="http://schemas.microsoft.com/office/powerpoint/2010/main" val="1914878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thoughts for developing self-control</a:t>
            </a:r>
          </a:p>
        </p:txBody>
      </p:sp>
      <p:sp>
        <p:nvSpPr>
          <p:cNvPr id="3" name="Content Placeholder 2"/>
          <p:cNvSpPr>
            <a:spLocks noGrp="1"/>
          </p:cNvSpPr>
          <p:nvPr>
            <p:ph idx="1"/>
          </p:nvPr>
        </p:nvSpPr>
        <p:spPr/>
        <p:txBody>
          <a:bodyPr/>
          <a:lstStyle/>
          <a:p>
            <a:r>
              <a:rPr lang="en-US" b="1" dirty="0"/>
              <a:t>Children learn emotional regulation from our modeling</a:t>
            </a:r>
          </a:p>
          <a:p>
            <a:r>
              <a:rPr lang="en-US" b="1" dirty="0"/>
              <a:t>Children take their cues about anxiety from the adults and peers around them</a:t>
            </a:r>
          </a:p>
          <a:p>
            <a:r>
              <a:rPr lang="en-US" b="1" dirty="0"/>
              <a:t>Every time we set a limit that the child accepts, they are practicing self-control (</a:t>
            </a:r>
            <a:r>
              <a:rPr lang="en-US" b="1" i="1" dirty="0"/>
              <a:t>three more, and then its </a:t>
            </a:r>
            <a:r>
              <a:rPr lang="en-US" b="1" i="1" dirty="0" err="1"/>
              <a:t>Romi’s</a:t>
            </a:r>
            <a:r>
              <a:rPr lang="en-US" b="1" i="1" dirty="0"/>
              <a:t> turn</a:t>
            </a:r>
            <a:r>
              <a:rPr lang="en-US" b="1" dirty="0"/>
              <a:t>)</a:t>
            </a:r>
          </a:p>
          <a:p>
            <a:r>
              <a:rPr lang="en-US" b="1" dirty="0"/>
              <a:t>Punishment doesn't encourage self-discipline because the child isn't actually choosing to stop; they are being forced</a:t>
            </a:r>
          </a:p>
        </p:txBody>
      </p:sp>
    </p:spTree>
    <p:extLst>
      <p:ext uri="{BB962C8B-B14F-4D97-AF65-F5344CB8AC3E}">
        <p14:creationId xmlns:p14="http://schemas.microsoft.com/office/powerpoint/2010/main" val="1924019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baby unit</a:t>
            </a:r>
            <a:r>
              <a:rPr lang="is-IS" dirty="0"/>
              <a:t>…</a:t>
            </a:r>
            <a:endParaRPr lang="en-US" dirty="0"/>
          </a:p>
        </p:txBody>
      </p:sp>
      <p:sp>
        <p:nvSpPr>
          <p:cNvPr id="3" name="Content Placeholder 2"/>
          <p:cNvSpPr>
            <a:spLocks noGrp="1"/>
          </p:cNvSpPr>
          <p:nvPr>
            <p:ph idx="1"/>
          </p:nvPr>
        </p:nvSpPr>
        <p:spPr>
          <a:xfrm>
            <a:off x="1028700" y="2101851"/>
            <a:ext cx="7200900" cy="3619499"/>
          </a:xfrm>
        </p:spPr>
        <p:txBody>
          <a:bodyPr>
            <a:normAutofit/>
          </a:bodyPr>
          <a:lstStyle/>
          <a:p>
            <a:pPr marL="0" indent="0">
              <a:spcBef>
                <a:spcPts val="0"/>
              </a:spcBef>
              <a:spcAft>
                <a:spcPts val="0"/>
              </a:spcAft>
              <a:buNone/>
            </a:pPr>
            <a:r>
              <a:rPr lang="en-GB" sz="1950" dirty="0">
                <a:latin typeface="Calibri" charset="0"/>
                <a:ea typeface="Calibri" charset="0"/>
                <a:cs typeface="Calibri" charset="0"/>
              </a:rPr>
              <a:t>When Shira climbs too high, gets frightened, and wants to come down, how do you respond? If you can "guide" her down, talking soothingly so she can stay calm, you're teaching self-control. She's creating the brain pathways to talk herself through difficult situations in the future. But if you let her anxiety rattle you so that you swoop in to grab her down, she not only learns that she's incompetent, but that anxiety can't be tolerated, so she has to rush in and take action, rather than regulating herself to make rational decisions. That rushing tendency comes from anxiety and sabotages the building of the neural pathways she needs to stay calm. </a:t>
            </a:r>
          </a:p>
          <a:p>
            <a:pPr marL="0" indent="0" defTabSz="685800" eaLnBrk="1" fontAlgn="auto" hangingPunct="1">
              <a:spcBef>
                <a:spcPts val="0"/>
              </a:spcBef>
              <a:spcAft>
                <a:spcPts val="0"/>
              </a:spcAft>
              <a:buClrTx/>
              <a:buSzTx/>
              <a:buNone/>
              <a:defRPr/>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964094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Toddler unit</a:t>
            </a:r>
            <a:r>
              <a:rPr lang="is-IS" dirty="0"/>
              <a:t>…</a:t>
            </a:r>
            <a:endParaRPr lang="en-US" dirty="0"/>
          </a:p>
        </p:txBody>
      </p:sp>
      <p:sp>
        <p:nvSpPr>
          <p:cNvPr id="3" name="Content Placeholder 2"/>
          <p:cNvSpPr>
            <a:spLocks noGrp="1"/>
          </p:cNvSpPr>
          <p:nvPr>
            <p:ph idx="1"/>
          </p:nvPr>
        </p:nvSpPr>
        <p:spPr/>
        <p:txBody>
          <a:bodyPr>
            <a:noAutofit/>
          </a:bodyPr>
          <a:lstStyle/>
          <a:p>
            <a:pPr marL="0" indent="0">
              <a:buNone/>
            </a:pPr>
            <a:r>
              <a:rPr lang="en-US" sz="2100" dirty="0">
                <a:latin typeface="Calibri" charset="0"/>
                <a:ea typeface="Calibri" charset="0"/>
                <a:cs typeface="Calibri" charset="0"/>
              </a:rPr>
              <a:t>Toddlers don't have the ability to resist a treat left available to them, while 30% of four year olds and virtually all adults do. What makes the difference? The </a:t>
            </a:r>
            <a:r>
              <a:rPr lang="en-US" sz="2100" dirty="0">
                <a:solidFill>
                  <a:srgbClr val="FF0000"/>
                </a:solidFill>
                <a:latin typeface="Calibri" charset="0"/>
                <a:ea typeface="Calibri" charset="0"/>
                <a:cs typeface="Calibri" charset="0"/>
              </a:rPr>
              <a:t>prefrontal cortex</a:t>
            </a:r>
            <a:r>
              <a:rPr lang="en-US" sz="2100" dirty="0">
                <a:latin typeface="Calibri" charset="0"/>
                <a:ea typeface="Calibri" charset="0"/>
                <a:cs typeface="Calibri" charset="0"/>
              </a:rPr>
              <a:t>, which is barely developed in a two year old and reaches maturity around the age of 25. How do you strengthen the prefrontal cortex? Practice! Some people have theorized that children who are "smarter" are the ones who are able to wait. But "smartness" is not static, and it is not just innate ability. It depends on being able to control your anxiety and your impulses, which we know is strengthened every time the child CHOOSES to do so.</a:t>
            </a:r>
          </a:p>
        </p:txBody>
      </p:sp>
    </p:spTree>
    <p:extLst>
      <p:ext uri="{BB962C8B-B14F-4D97-AF65-F5344CB8AC3E}">
        <p14:creationId xmlns:p14="http://schemas.microsoft.com/office/powerpoint/2010/main" val="89300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A3E4-F0D6-8A40-A8C0-4B1B2C32A875}"/>
              </a:ext>
            </a:extLst>
          </p:cNvPr>
          <p:cNvSpPr>
            <a:spLocks noGrp="1"/>
          </p:cNvSpPr>
          <p:nvPr>
            <p:ph type="title"/>
          </p:nvPr>
        </p:nvSpPr>
        <p:spPr>
          <a:xfrm>
            <a:off x="413313" y="692696"/>
            <a:ext cx="7772400" cy="1143000"/>
          </a:xfrm>
        </p:spPr>
        <p:txBody>
          <a:bodyPr/>
          <a:lstStyle/>
          <a:p>
            <a:r>
              <a:rPr lang="en-US" dirty="0"/>
              <a:t>Think of something you wont share!</a:t>
            </a:r>
          </a:p>
        </p:txBody>
      </p:sp>
      <p:pic>
        <p:nvPicPr>
          <p:cNvPr id="2050" name="Picture 2" descr="Helping Young Children With Sharing • ZERO TO THREE">
            <a:extLst>
              <a:ext uri="{FF2B5EF4-FFF2-40B4-BE49-F238E27FC236}">
                <a16:creationId xmlns:a16="http://schemas.microsoft.com/office/drawing/2014/main" id="{215F45C5-413A-1045-AFB6-7E2478A2373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473457" y="2492896"/>
            <a:ext cx="4197086" cy="2350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770DE9-FAAF-C943-B79F-81D48A48B764}"/>
              </a:ext>
            </a:extLst>
          </p:cNvPr>
          <p:cNvSpPr/>
          <p:nvPr/>
        </p:nvSpPr>
        <p:spPr>
          <a:xfrm>
            <a:off x="2051720" y="5249541"/>
            <a:ext cx="5609229" cy="923330"/>
          </a:xfrm>
          <a:prstGeom prst="rect">
            <a:avLst/>
          </a:prstGeom>
          <a:noFill/>
        </p:spPr>
        <p:txBody>
          <a:bodyPr wrap="none" lIns="91440" tIns="45720" rIns="91440" bIns="45720">
            <a:spAutoFit/>
          </a:bodyPr>
          <a:lstStyle/>
          <a:p>
            <a:pPr algn="ctr"/>
            <a:r>
              <a:rPr lang="en-GB" sz="5400" b="0" cap="none" spc="0" dirty="0">
                <a:ln w="0"/>
                <a:solidFill>
                  <a:schemeClr val="accent1"/>
                </a:solidFill>
                <a:effectLst>
                  <a:outerShdw blurRad="38100" dist="25400" dir="5400000" algn="ctr" rotWithShape="0">
                    <a:srgbClr val="6E747A">
                      <a:alpha val="43000"/>
                    </a:srgbClr>
                  </a:outerShdw>
                </a:effectLst>
              </a:rPr>
              <a:t>Sharing is HARD!</a:t>
            </a:r>
          </a:p>
        </p:txBody>
      </p:sp>
    </p:spTree>
    <p:extLst>
      <p:ext uri="{BB962C8B-B14F-4D97-AF65-F5344CB8AC3E}">
        <p14:creationId xmlns:p14="http://schemas.microsoft.com/office/powerpoint/2010/main" val="15830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Talk clearly, simply, and often about </a:t>
            </a:r>
            <a:r>
              <a:rPr lang="en-US" b="1" dirty="0" err="1"/>
              <a:t>behaviours</a:t>
            </a:r>
            <a:r>
              <a:rPr lang="en-US" b="1" dirty="0"/>
              <a:t> that matter</a:t>
            </a:r>
            <a:endParaRPr lang="en-US" altLang="x-none" dirty="0"/>
          </a:p>
        </p:txBody>
      </p:sp>
      <p:sp>
        <p:nvSpPr>
          <p:cNvPr id="4" name="Oval Callout 3"/>
          <p:cNvSpPr/>
          <p:nvPr/>
        </p:nvSpPr>
        <p:spPr>
          <a:xfrm>
            <a:off x="419099" y="3943350"/>
            <a:ext cx="2070101" cy="1743075"/>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Reading time is quiet time</a:t>
            </a:r>
          </a:p>
        </p:txBody>
      </p:sp>
      <p:sp>
        <p:nvSpPr>
          <p:cNvPr id="5" name="Oval Callout 4"/>
          <p:cNvSpPr/>
          <p:nvPr/>
        </p:nvSpPr>
        <p:spPr>
          <a:xfrm>
            <a:off x="6451600" y="2232026"/>
            <a:ext cx="2870201" cy="2362200"/>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 </a:t>
            </a:r>
            <a:r>
              <a:rPr lang="en-US" sz="3000" dirty="0">
                <a:solidFill>
                  <a:srgbClr val="7030A0"/>
                </a:solidFill>
              </a:rPr>
              <a:t>Take turns with the </a:t>
            </a:r>
            <a:r>
              <a:rPr lang="en-US" sz="3000" dirty="0" err="1">
                <a:solidFill>
                  <a:srgbClr val="7030A0"/>
                </a:solidFill>
              </a:rPr>
              <a:t>bimbas</a:t>
            </a:r>
            <a:endParaRPr lang="en-US" sz="3000" dirty="0"/>
          </a:p>
        </p:txBody>
      </p:sp>
      <p:sp>
        <p:nvSpPr>
          <p:cNvPr id="6" name="Oval Callout 5"/>
          <p:cNvSpPr/>
          <p:nvPr/>
        </p:nvSpPr>
        <p:spPr>
          <a:xfrm>
            <a:off x="1549399" y="2406650"/>
            <a:ext cx="2070101" cy="1743075"/>
          </a:xfrm>
          <a:prstGeom prst="wedgeEllipseCallout">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Now is the time to listen and follow directions</a:t>
            </a:r>
            <a:endParaRPr lang="en-US" dirty="0"/>
          </a:p>
        </p:txBody>
      </p:sp>
      <p:sp>
        <p:nvSpPr>
          <p:cNvPr id="8" name="Oval Callout 7"/>
          <p:cNvSpPr/>
          <p:nvPr/>
        </p:nvSpPr>
        <p:spPr>
          <a:xfrm>
            <a:off x="3727450" y="2924175"/>
            <a:ext cx="2616200" cy="2038350"/>
          </a:xfrm>
          <a:prstGeom prst="wedgeEllipseCallou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5">
                    <a:lumMod val="75000"/>
                  </a:schemeClr>
                </a:solidFill>
              </a:rPr>
              <a:t>Being helpful can make you and others feel happy</a:t>
            </a:r>
            <a:endParaRPr lang="en-US" sz="210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2077572" y="5566803"/>
            <a:ext cx="9503564" cy="646331"/>
          </a:xfrm>
          <a:prstGeom prst="rect">
            <a:avLst/>
          </a:prstGeom>
          <a:noFill/>
        </p:spPr>
        <p:txBody>
          <a:bodyPr wrap="none" rtlCol="0">
            <a:spAutoFit/>
          </a:bodyPr>
          <a:lstStyle/>
          <a:p>
            <a:r>
              <a:rPr lang="en-US"/>
              <a:t>Keep rules and expectations simple, and remind children often when it’s time to follow them</a:t>
            </a:r>
          </a:p>
          <a:p>
            <a:endParaRPr lang="en-US" dirty="0"/>
          </a:p>
        </p:txBody>
      </p:sp>
    </p:spTree>
    <p:extLst>
      <p:ext uri="{BB962C8B-B14F-4D97-AF65-F5344CB8AC3E}">
        <p14:creationId xmlns:p14="http://schemas.microsoft.com/office/powerpoint/2010/main" val="1940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E4E3B8-08B0-B845-B9A4-6C554048A887}"/>
              </a:ext>
            </a:extLst>
          </p:cNvPr>
          <p:cNvPicPr>
            <a:picLocks noChangeAspect="1"/>
          </p:cNvPicPr>
          <p:nvPr/>
        </p:nvPicPr>
        <p:blipFill>
          <a:blip r:embed="rId2"/>
          <a:stretch>
            <a:fillRect/>
          </a:stretch>
        </p:blipFill>
        <p:spPr>
          <a:xfrm>
            <a:off x="1528762" y="1838325"/>
            <a:ext cx="6934349" cy="3181350"/>
          </a:xfrm>
          <a:prstGeom prst="rect">
            <a:avLst/>
          </a:prstGeom>
          <a:effectLst>
            <a:softEdge rad="177800"/>
          </a:effectLst>
        </p:spPr>
      </p:pic>
    </p:spTree>
    <p:extLst>
      <p:ext uri="{BB962C8B-B14F-4D97-AF65-F5344CB8AC3E}">
        <p14:creationId xmlns:p14="http://schemas.microsoft.com/office/powerpoint/2010/main" val="1442380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3D2F-60BF-684E-9EB5-4ACD63600723}"/>
              </a:ext>
            </a:extLst>
          </p:cNvPr>
          <p:cNvSpPr>
            <a:spLocks noGrp="1"/>
          </p:cNvSpPr>
          <p:nvPr>
            <p:ph type="title"/>
          </p:nvPr>
        </p:nvSpPr>
        <p:spPr/>
        <p:txBody>
          <a:bodyPr/>
          <a:lstStyle/>
          <a:p>
            <a:r>
              <a:rPr lang="en-US" dirty="0"/>
              <a:t>Provide choices</a:t>
            </a:r>
          </a:p>
        </p:txBody>
      </p:sp>
      <p:sp>
        <p:nvSpPr>
          <p:cNvPr id="3" name="Content Placeholder 2">
            <a:extLst>
              <a:ext uri="{FF2B5EF4-FFF2-40B4-BE49-F238E27FC236}">
                <a16:creationId xmlns:a16="http://schemas.microsoft.com/office/drawing/2014/main" id="{F5F416B8-8058-3340-86A8-D816FE04C476}"/>
              </a:ext>
            </a:extLst>
          </p:cNvPr>
          <p:cNvSpPr>
            <a:spLocks noGrp="1"/>
          </p:cNvSpPr>
          <p:nvPr>
            <p:ph sz="half" idx="1"/>
          </p:nvPr>
        </p:nvSpPr>
        <p:spPr>
          <a:xfrm>
            <a:off x="1028700" y="2159793"/>
            <a:ext cx="3543300" cy="1114426"/>
          </a:xfrm>
        </p:spPr>
        <p:txBody>
          <a:bodyPr/>
          <a:lstStyle/>
          <a:p>
            <a:pPr marL="0" indent="0">
              <a:buNone/>
            </a:pPr>
            <a:r>
              <a:rPr lang="en-US" dirty="0"/>
              <a:t>Providing choices is also a valid prevention strategy for children, which often avoids power struggles</a:t>
            </a:r>
          </a:p>
        </p:txBody>
      </p:sp>
      <p:pic>
        <p:nvPicPr>
          <p:cNvPr id="6" name="Content Placeholder 5">
            <a:extLst>
              <a:ext uri="{FF2B5EF4-FFF2-40B4-BE49-F238E27FC236}">
                <a16:creationId xmlns:a16="http://schemas.microsoft.com/office/drawing/2014/main" id="{5F7DE269-C147-AC4A-9573-993F9BA91ADF}"/>
              </a:ext>
            </a:extLst>
          </p:cNvPr>
          <p:cNvPicPr>
            <a:picLocks noGrp="1" noChangeAspect="1"/>
          </p:cNvPicPr>
          <p:nvPr>
            <p:ph sz="half" idx="2"/>
          </p:nvPr>
        </p:nvPicPr>
        <p:blipFill>
          <a:blip r:embed="rId2"/>
          <a:stretch>
            <a:fillRect/>
          </a:stretch>
        </p:blipFill>
        <p:spPr>
          <a:xfrm>
            <a:off x="5568077" y="1747837"/>
            <a:ext cx="3178875" cy="1938338"/>
          </a:xfrm>
        </p:spPr>
      </p:pic>
      <p:sp>
        <p:nvSpPr>
          <p:cNvPr id="7" name="Rectangle 6">
            <a:extLst>
              <a:ext uri="{FF2B5EF4-FFF2-40B4-BE49-F238E27FC236}">
                <a16:creationId xmlns:a16="http://schemas.microsoft.com/office/drawing/2014/main" id="{C5E27057-BF75-6341-B00B-1443801E0504}"/>
              </a:ext>
            </a:extLst>
          </p:cNvPr>
          <p:cNvSpPr/>
          <p:nvPr/>
        </p:nvSpPr>
        <p:spPr>
          <a:xfrm>
            <a:off x="1546052" y="4170656"/>
            <a:ext cx="7200900" cy="1315745"/>
          </a:xfrm>
          <a:prstGeom prst="rect">
            <a:avLst/>
          </a:prstGeom>
          <a:noFill/>
        </p:spPr>
        <p:txBody>
          <a:bodyPr wrap="square" lIns="68580" tIns="34290" rIns="68580" bIns="34290">
            <a:spAutoFit/>
          </a:bodyPr>
          <a:lstStyle/>
          <a:p>
            <a:pPr algn="ctr"/>
            <a:r>
              <a:rPr lang="en-GB" sz="4050" b="1" dirty="0">
                <a:ln w="22225">
                  <a:solidFill>
                    <a:schemeClr val="accent2"/>
                  </a:solidFill>
                  <a:prstDash val="solid"/>
                </a:ln>
                <a:solidFill>
                  <a:schemeClr val="accent2">
                    <a:lumMod val="40000"/>
                    <a:lumOff val="60000"/>
                  </a:schemeClr>
                </a:solidFill>
              </a:rPr>
              <a:t>Can you think of some choices you could offer?</a:t>
            </a:r>
          </a:p>
        </p:txBody>
      </p:sp>
    </p:spTree>
    <p:extLst>
      <p:ext uri="{BB962C8B-B14F-4D97-AF65-F5344CB8AC3E}">
        <p14:creationId xmlns:p14="http://schemas.microsoft.com/office/powerpoint/2010/main" val="3023382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x-none" dirty="0"/>
              <a:t>Children making choices</a:t>
            </a:r>
          </a:p>
        </p:txBody>
      </p:sp>
      <p:sp>
        <p:nvSpPr>
          <p:cNvPr id="58370" name="Content Placeholder 2"/>
          <p:cNvSpPr>
            <a:spLocks noGrp="1"/>
          </p:cNvSpPr>
          <p:nvPr>
            <p:ph idx="1"/>
          </p:nvPr>
        </p:nvSpPr>
        <p:spPr>
          <a:xfrm>
            <a:off x="1028700" y="3162970"/>
            <a:ext cx="7200900" cy="2686050"/>
          </a:xfrm>
        </p:spPr>
        <p:txBody>
          <a:bodyPr/>
          <a:lstStyle/>
          <a:p>
            <a:pPr eaLnBrk="1" hangingPunct="1">
              <a:lnSpc>
                <a:spcPct val="90000"/>
              </a:lnSpc>
              <a:buFontTx/>
              <a:buNone/>
            </a:pPr>
            <a:r>
              <a:rPr lang="en-US" altLang="x-none" sz="2100" dirty="0"/>
              <a:t>	The process of learning self-control and self-discipline is linked closely with how a child feels about themselves and their relationship with the world. Its our role to help build and strengthen children’s ability to determine for themselves what is right and what is wrong, and how to control their own </a:t>
            </a:r>
            <a:r>
              <a:rPr lang="en-US" altLang="x-none" sz="2100" dirty="0" err="1"/>
              <a:t>behaviour</a:t>
            </a:r>
            <a:r>
              <a:rPr lang="en-US" altLang="x-none" sz="2100" dirty="0"/>
              <a:t>.</a:t>
            </a:r>
          </a:p>
          <a:p>
            <a:endParaRPr lang="en-US" altLang="x-none" dirty="0"/>
          </a:p>
        </p:txBody>
      </p:sp>
      <p:sp>
        <p:nvSpPr>
          <p:cNvPr id="4" name="Date Placeholder 3"/>
          <p:cNvSpPr>
            <a:spLocks noGrp="1"/>
          </p:cNvSpPr>
          <p:nvPr>
            <p:ph type="dt" sz="quarter" idx="10"/>
          </p:nvPr>
        </p:nvSpPr>
        <p:spPr>
          <a:noFill/>
        </p:spPr>
        <p:txBody>
          <a:bodyPr/>
          <a:lstStyle/>
          <a:p>
            <a:pPr>
              <a:defRPr/>
            </a:pPr>
            <a:endParaRPr lang="x-none" altLang="x-none"/>
          </a:p>
        </p:txBody>
      </p:sp>
      <p:sp>
        <p:nvSpPr>
          <p:cNvPr id="5" name="Footer Placeholder 4"/>
          <p:cNvSpPr>
            <a:spLocks noGrp="1"/>
          </p:cNvSpPr>
          <p:nvPr>
            <p:ph type="ftr" sz="quarter" idx="11"/>
          </p:nvPr>
        </p:nvSpPr>
        <p:spPr>
          <a:noFill/>
        </p:spPr>
        <p:txBody>
          <a:bodyPr/>
          <a:lstStyle/>
          <a:p>
            <a:pPr>
              <a:defRPr/>
            </a:pPr>
            <a:endParaRPr lang="x-none" altLang="x-none"/>
          </a:p>
        </p:txBody>
      </p:sp>
      <p:pic>
        <p:nvPicPr>
          <p:cNvPr id="5837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1543051"/>
            <a:ext cx="270825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819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0FB8-F67D-964E-81AB-0DB5669EB29B}"/>
              </a:ext>
            </a:extLst>
          </p:cNvPr>
          <p:cNvSpPr>
            <a:spLocks noGrp="1"/>
          </p:cNvSpPr>
          <p:nvPr>
            <p:ph type="title"/>
          </p:nvPr>
        </p:nvSpPr>
        <p:spPr/>
        <p:txBody>
          <a:bodyPr/>
          <a:lstStyle/>
          <a:p>
            <a:r>
              <a:rPr lang="en-US" dirty="0"/>
              <a:t>Model problem solving skills</a:t>
            </a:r>
          </a:p>
        </p:txBody>
      </p:sp>
      <p:pic>
        <p:nvPicPr>
          <p:cNvPr id="6" name="Content Placeholder 5">
            <a:extLst>
              <a:ext uri="{FF2B5EF4-FFF2-40B4-BE49-F238E27FC236}">
                <a16:creationId xmlns:a16="http://schemas.microsoft.com/office/drawing/2014/main" id="{C5D22040-0340-3841-8D26-FF84A442E523}"/>
              </a:ext>
            </a:extLst>
          </p:cNvPr>
          <p:cNvPicPr>
            <a:picLocks noGrp="1" noChangeAspect="1"/>
          </p:cNvPicPr>
          <p:nvPr>
            <p:ph sz="half" idx="1"/>
          </p:nvPr>
        </p:nvPicPr>
        <p:blipFill>
          <a:blip r:embed="rId2"/>
          <a:stretch>
            <a:fillRect/>
          </a:stretch>
        </p:blipFill>
        <p:spPr>
          <a:xfrm>
            <a:off x="1078531" y="2594609"/>
            <a:ext cx="3171418" cy="2176463"/>
          </a:xfrm>
          <a:effectLst>
            <a:softEdge rad="177800"/>
          </a:effectLst>
        </p:spPr>
      </p:pic>
      <p:sp>
        <p:nvSpPr>
          <p:cNvPr id="4" name="Content Placeholder 3">
            <a:extLst>
              <a:ext uri="{FF2B5EF4-FFF2-40B4-BE49-F238E27FC236}">
                <a16:creationId xmlns:a16="http://schemas.microsoft.com/office/drawing/2014/main" id="{4A48AD93-E73B-6748-A2A0-65D14F36D91E}"/>
              </a:ext>
            </a:extLst>
          </p:cNvPr>
          <p:cNvSpPr>
            <a:spLocks noGrp="1"/>
          </p:cNvSpPr>
          <p:nvPr>
            <p:ph sz="half" idx="2"/>
          </p:nvPr>
        </p:nvSpPr>
        <p:spPr/>
        <p:txBody>
          <a:bodyPr/>
          <a:lstStyle/>
          <a:p>
            <a:r>
              <a:rPr lang="en-US" dirty="0"/>
              <a:t>Did you ask for it back?</a:t>
            </a:r>
          </a:p>
          <a:p>
            <a:r>
              <a:rPr lang="en-US" dirty="0"/>
              <a:t>Is there another one you can use? </a:t>
            </a:r>
          </a:p>
          <a:p>
            <a:r>
              <a:rPr lang="en-US" dirty="0"/>
              <a:t>What else could you do?</a:t>
            </a:r>
          </a:p>
          <a:p>
            <a:r>
              <a:rPr lang="en-US" dirty="0"/>
              <a:t>What could you say to him?</a:t>
            </a:r>
          </a:p>
          <a:p>
            <a:r>
              <a:rPr lang="en-US" dirty="0"/>
              <a:t>Shall we look for it?</a:t>
            </a:r>
          </a:p>
        </p:txBody>
      </p:sp>
      <p:sp>
        <p:nvSpPr>
          <p:cNvPr id="7" name="Rectangle 6">
            <a:extLst>
              <a:ext uri="{FF2B5EF4-FFF2-40B4-BE49-F238E27FC236}">
                <a16:creationId xmlns:a16="http://schemas.microsoft.com/office/drawing/2014/main" id="{C3B4ECD2-25D8-244F-9F39-7E5C8D8526C9}"/>
              </a:ext>
            </a:extLst>
          </p:cNvPr>
          <p:cNvSpPr/>
          <p:nvPr/>
        </p:nvSpPr>
        <p:spPr>
          <a:xfrm>
            <a:off x="591253" y="4805009"/>
            <a:ext cx="8351219" cy="992579"/>
          </a:xfrm>
          <a:prstGeom prst="rect">
            <a:avLst/>
          </a:prstGeom>
          <a:noFill/>
        </p:spPr>
        <p:txBody>
          <a:bodyPr wrap="square" lIns="68580" tIns="34290" rIns="68580" bIns="34290">
            <a:spAutoFit/>
          </a:bodyPr>
          <a:lstStyle/>
          <a:p>
            <a:pPr algn="ctr"/>
            <a:r>
              <a:rPr lang="en-GB" sz="3000" b="1" dirty="0">
                <a:ln w="22225">
                  <a:solidFill>
                    <a:schemeClr val="accent2"/>
                  </a:solidFill>
                  <a:prstDash val="solid"/>
                </a:ln>
                <a:solidFill>
                  <a:schemeClr val="accent2">
                    <a:lumMod val="40000"/>
                    <a:lumOff val="60000"/>
                  </a:schemeClr>
                </a:solidFill>
              </a:rPr>
              <a:t>As children loose control lets offer them assistance to help them solve their problems</a:t>
            </a:r>
          </a:p>
        </p:txBody>
      </p:sp>
    </p:spTree>
    <p:extLst>
      <p:ext uri="{BB962C8B-B14F-4D97-AF65-F5344CB8AC3E}">
        <p14:creationId xmlns:p14="http://schemas.microsoft.com/office/powerpoint/2010/main" val="26320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C650-24D5-6D40-B475-5365B9016ED2}"/>
              </a:ext>
            </a:extLst>
          </p:cNvPr>
          <p:cNvSpPr>
            <a:spLocks noGrp="1"/>
          </p:cNvSpPr>
          <p:nvPr>
            <p:ph type="title"/>
          </p:nvPr>
        </p:nvSpPr>
        <p:spPr/>
        <p:txBody>
          <a:bodyPr/>
          <a:lstStyle/>
          <a:p>
            <a:r>
              <a:rPr lang="en-US" dirty="0"/>
              <a:t>Provide opportunities for children to make amends </a:t>
            </a:r>
          </a:p>
        </p:txBody>
      </p:sp>
      <p:sp>
        <p:nvSpPr>
          <p:cNvPr id="3" name="Content Placeholder 2">
            <a:extLst>
              <a:ext uri="{FF2B5EF4-FFF2-40B4-BE49-F238E27FC236}">
                <a16:creationId xmlns:a16="http://schemas.microsoft.com/office/drawing/2014/main" id="{81CF115E-7F6B-7842-8F04-F6364582D127}"/>
              </a:ext>
            </a:extLst>
          </p:cNvPr>
          <p:cNvSpPr>
            <a:spLocks noGrp="1"/>
          </p:cNvSpPr>
          <p:nvPr>
            <p:ph sz="half" idx="1"/>
          </p:nvPr>
        </p:nvSpPr>
        <p:spPr/>
        <p:txBody>
          <a:bodyPr/>
          <a:lstStyle/>
          <a:p>
            <a:pPr marL="0" indent="0">
              <a:buNone/>
            </a:pPr>
            <a:r>
              <a:rPr lang="en-US" dirty="0"/>
              <a:t>Avoid asking children to say ‘sorry’</a:t>
            </a:r>
          </a:p>
        </p:txBody>
      </p:sp>
      <p:pic>
        <p:nvPicPr>
          <p:cNvPr id="6" name="Content Placeholder 5">
            <a:extLst>
              <a:ext uri="{FF2B5EF4-FFF2-40B4-BE49-F238E27FC236}">
                <a16:creationId xmlns:a16="http://schemas.microsoft.com/office/drawing/2014/main" id="{68F927B7-0F82-6F4A-8A73-23BE682C3A17}"/>
              </a:ext>
            </a:extLst>
          </p:cNvPr>
          <p:cNvPicPr>
            <a:picLocks noGrp="1" noChangeAspect="1"/>
          </p:cNvPicPr>
          <p:nvPr>
            <p:ph sz="half" idx="2"/>
          </p:nvPr>
        </p:nvPicPr>
        <p:blipFill>
          <a:blip r:embed="rId2"/>
          <a:stretch>
            <a:fillRect/>
          </a:stretch>
        </p:blipFill>
        <p:spPr>
          <a:xfrm>
            <a:off x="4629150" y="2571749"/>
            <a:ext cx="3847421" cy="2992437"/>
          </a:xfrm>
          <a:effectLst>
            <a:softEdge rad="63500"/>
          </a:effectLst>
        </p:spPr>
      </p:pic>
      <p:pic>
        <p:nvPicPr>
          <p:cNvPr id="8" name="Picture 7">
            <a:extLst>
              <a:ext uri="{FF2B5EF4-FFF2-40B4-BE49-F238E27FC236}">
                <a16:creationId xmlns:a16="http://schemas.microsoft.com/office/drawing/2014/main" id="{3F34D19D-8401-4749-8A65-4D092CAD26F6}"/>
              </a:ext>
            </a:extLst>
          </p:cNvPr>
          <p:cNvPicPr>
            <a:picLocks noChangeAspect="1"/>
          </p:cNvPicPr>
          <p:nvPr/>
        </p:nvPicPr>
        <p:blipFill>
          <a:blip r:embed="rId3"/>
          <a:stretch>
            <a:fillRect/>
          </a:stretch>
        </p:blipFill>
        <p:spPr>
          <a:xfrm>
            <a:off x="1648068" y="3280538"/>
            <a:ext cx="1835075" cy="2283648"/>
          </a:xfrm>
          <a:prstGeom prst="rect">
            <a:avLst/>
          </a:prstGeom>
          <a:effectLst>
            <a:softEdge rad="76200"/>
          </a:effectLst>
        </p:spPr>
      </p:pic>
    </p:spTree>
    <p:extLst>
      <p:ext uri="{BB962C8B-B14F-4D97-AF65-F5344CB8AC3E}">
        <p14:creationId xmlns:p14="http://schemas.microsoft.com/office/powerpoint/2010/main" val="11524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BCC2-26BB-0E4F-9F43-4B14584CA8B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68B00C6-86C6-6042-B28D-EDBE9AEA33FE}"/>
              </a:ext>
            </a:extLst>
          </p:cNvPr>
          <p:cNvPicPr>
            <a:picLocks noGrp="1" noChangeAspect="1"/>
          </p:cNvPicPr>
          <p:nvPr>
            <p:ph sz="half" idx="1"/>
          </p:nvPr>
        </p:nvPicPr>
        <p:blipFill>
          <a:blip r:embed="rId2"/>
          <a:stretch>
            <a:fillRect/>
          </a:stretch>
        </p:blipFill>
        <p:spPr>
          <a:xfrm>
            <a:off x="768905" y="1121092"/>
            <a:ext cx="4257554" cy="2102168"/>
          </a:xfrm>
          <a:effectLst>
            <a:softEdge rad="266700"/>
          </a:effectLst>
        </p:spPr>
      </p:pic>
      <p:sp>
        <p:nvSpPr>
          <p:cNvPr id="4" name="Content Placeholder 3">
            <a:extLst>
              <a:ext uri="{FF2B5EF4-FFF2-40B4-BE49-F238E27FC236}">
                <a16:creationId xmlns:a16="http://schemas.microsoft.com/office/drawing/2014/main" id="{4E7A39F2-0B66-0A4A-9646-E4AD3038BBC5}"/>
              </a:ext>
            </a:extLst>
          </p:cNvPr>
          <p:cNvSpPr>
            <a:spLocks noGrp="1"/>
          </p:cNvSpPr>
          <p:nvPr>
            <p:ph sz="half" idx="2"/>
          </p:nvPr>
        </p:nvSpPr>
        <p:spPr>
          <a:xfrm>
            <a:off x="2185142" y="3823335"/>
            <a:ext cx="5650123" cy="2686051"/>
          </a:xfrm>
        </p:spPr>
        <p:txBody>
          <a:bodyPr>
            <a:normAutofit/>
          </a:bodyPr>
          <a:lstStyle/>
          <a:p>
            <a:pPr marL="0" indent="0" algn="ctr">
              <a:buNone/>
            </a:pPr>
            <a:r>
              <a:rPr lang="en-US" sz="2400" dirty="0" err="1"/>
              <a:t>Summarise</a:t>
            </a:r>
            <a:r>
              <a:rPr lang="en-US" sz="2400" dirty="0"/>
              <a:t> how you dealt with the problem, this will support them for ‘next time’</a:t>
            </a:r>
          </a:p>
        </p:txBody>
      </p:sp>
    </p:spTree>
    <p:extLst>
      <p:ext uri="{BB962C8B-B14F-4D97-AF65-F5344CB8AC3E}">
        <p14:creationId xmlns:p14="http://schemas.microsoft.com/office/powerpoint/2010/main" val="3871837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842" y="488061"/>
            <a:ext cx="7772400" cy="1143000"/>
          </a:xfrm>
        </p:spPr>
        <p:txBody>
          <a:bodyPr/>
          <a:lstStyle/>
          <a:p>
            <a:r>
              <a:rPr lang="en-US" dirty="0"/>
              <a:t>Realistic expectations | Attention span</a:t>
            </a:r>
          </a:p>
        </p:txBody>
      </p:sp>
      <p:sp>
        <p:nvSpPr>
          <p:cNvPr id="3" name="Content Placeholder 2"/>
          <p:cNvSpPr>
            <a:spLocks noGrp="1"/>
          </p:cNvSpPr>
          <p:nvPr>
            <p:ph idx="1"/>
          </p:nvPr>
        </p:nvSpPr>
        <p:spPr>
          <a:xfrm>
            <a:off x="936842" y="2011362"/>
            <a:ext cx="4888077" cy="4572000"/>
          </a:xfrm>
        </p:spPr>
        <p:txBody>
          <a:bodyPr>
            <a:normAutofit/>
          </a:bodyPr>
          <a:lstStyle/>
          <a:p>
            <a:pPr marL="0" indent="0">
              <a:buNone/>
            </a:pPr>
            <a:r>
              <a:rPr lang="en-US" sz="3200" dirty="0"/>
              <a:t>Acknowledge that young children have limited attention spans by alternating learning activities that require quiet, focused attention with opportunities for independent play and learning activities that include movement.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3340981"/>
            <a:ext cx="1045126" cy="24574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919" y="3352920"/>
            <a:ext cx="1852444" cy="1308289"/>
          </a:xfrm>
          <a:prstGeom prst="rect">
            <a:avLst/>
          </a:prstGeom>
        </p:spPr>
      </p:pic>
    </p:spTree>
    <p:extLst>
      <p:ext uri="{BB962C8B-B14F-4D97-AF65-F5344CB8AC3E}">
        <p14:creationId xmlns:p14="http://schemas.microsoft.com/office/powerpoint/2010/main" val="237930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Gain attention respectfully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369" y="3701629"/>
            <a:ext cx="2857500" cy="2232783"/>
          </a:xfrm>
          <a:prstGeom prst="rect">
            <a:avLst/>
          </a:prstGeom>
          <a:effectLst>
            <a:softEdge rad="342900"/>
          </a:effectLst>
        </p:spPr>
      </p:pic>
      <p:pic>
        <p:nvPicPr>
          <p:cNvPr id="8" name="Content Placeholder 7">
            <a:extLst>
              <a:ext uri="{FF2B5EF4-FFF2-40B4-BE49-F238E27FC236}">
                <a16:creationId xmlns:a16="http://schemas.microsoft.com/office/drawing/2014/main" id="{0A8A0995-D104-F445-ACF6-6523933705D3}"/>
              </a:ext>
            </a:extLst>
          </p:cNvPr>
          <p:cNvPicPr>
            <a:picLocks noGrp="1" noChangeAspect="1"/>
          </p:cNvPicPr>
          <p:nvPr>
            <p:ph idx="1"/>
          </p:nvPr>
        </p:nvPicPr>
        <p:blipFill>
          <a:blip r:embed="rId3"/>
          <a:stretch>
            <a:fillRect/>
          </a:stretch>
        </p:blipFill>
        <p:spPr>
          <a:xfrm rot="1205316">
            <a:off x="6130879" y="1301756"/>
            <a:ext cx="1796143" cy="1414463"/>
          </a:xfrm>
          <a:effectLst>
            <a:softEdge rad="457200"/>
          </a:effectLst>
        </p:spPr>
      </p:pic>
      <p:pic>
        <p:nvPicPr>
          <p:cNvPr id="10" name="Picture 9">
            <a:extLst>
              <a:ext uri="{FF2B5EF4-FFF2-40B4-BE49-F238E27FC236}">
                <a16:creationId xmlns:a16="http://schemas.microsoft.com/office/drawing/2014/main" id="{FC37E33A-445E-7A4D-9576-2EDF6B5E493A}"/>
              </a:ext>
            </a:extLst>
          </p:cNvPr>
          <p:cNvPicPr>
            <a:picLocks noChangeAspect="1"/>
          </p:cNvPicPr>
          <p:nvPr/>
        </p:nvPicPr>
        <p:blipFill>
          <a:blip r:embed="rId4"/>
          <a:stretch>
            <a:fillRect/>
          </a:stretch>
        </p:blipFill>
        <p:spPr>
          <a:xfrm>
            <a:off x="1028700" y="2150718"/>
            <a:ext cx="2857500" cy="2414095"/>
          </a:xfrm>
          <a:prstGeom prst="rect">
            <a:avLst/>
          </a:prstGeom>
          <a:effectLst>
            <a:softEdge rad="711200"/>
          </a:effectLst>
        </p:spPr>
      </p:pic>
      <p:pic>
        <p:nvPicPr>
          <p:cNvPr id="12" name="Picture 11">
            <a:extLst>
              <a:ext uri="{FF2B5EF4-FFF2-40B4-BE49-F238E27FC236}">
                <a16:creationId xmlns:a16="http://schemas.microsoft.com/office/drawing/2014/main" id="{8100BD4B-33AF-C547-B31A-3920395A74B1}"/>
              </a:ext>
            </a:extLst>
          </p:cNvPr>
          <p:cNvPicPr>
            <a:picLocks noChangeAspect="1"/>
          </p:cNvPicPr>
          <p:nvPr/>
        </p:nvPicPr>
        <p:blipFill>
          <a:blip r:embed="rId5"/>
          <a:stretch>
            <a:fillRect/>
          </a:stretch>
        </p:blipFill>
        <p:spPr>
          <a:xfrm rot="20725955">
            <a:off x="741568" y="4609371"/>
            <a:ext cx="2823667" cy="1254963"/>
          </a:xfrm>
          <a:prstGeom prst="rect">
            <a:avLst/>
          </a:prstGeom>
          <a:effectLst>
            <a:softEdge rad="368300"/>
          </a:effectLst>
        </p:spPr>
      </p:pic>
      <p:pic>
        <p:nvPicPr>
          <p:cNvPr id="14" name="Picture 13">
            <a:extLst>
              <a:ext uri="{FF2B5EF4-FFF2-40B4-BE49-F238E27FC236}">
                <a16:creationId xmlns:a16="http://schemas.microsoft.com/office/drawing/2014/main" id="{6B6ABCB3-617F-3C48-B54C-3B6CC8D2F72E}"/>
              </a:ext>
            </a:extLst>
          </p:cNvPr>
          <p:cNvPicPr>
            <a:picLocks noChangeAspect="1"/>
          </p:cNvPicPr>
          <p:nvPr/>
        </p:nvPicPr>
        <p:blipFill>
          <a:blip r:embed="rId6"/>
          <a:stretch>
            <a:fillRect/>
          </a:stretch>
        </p:blipFill>
        <p:spPr>
          <a:xfrm>
            <a:off x="4205287" y="2339556"/>
            <a:ext cx="1460536" cy="1362073"/>
          </a:xfrm>
          <a:prstGeom prst="rect">
            <a:avLst/>
          </a:prstGeom>
          <a:effectLst>
            <a:softEdge rad="304800"/>
          </a:effectLst>
        </p:spPr>
      </p:pic>
    </p:spTree>
    <p:extLst>
      <p:ext uri="{BB962C8B-B14F-4D97-AF65-F5344CB8AC3E}">
        <p14:creationId xmlns:p14="http://schemas.microsoft.com/office/powerpoint/2010/main" val="2581077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Call to attention</a:t>
            </a:r>
            <a:endParaRPr lang="en-US" dirty="0"/>
          </a:p>
        </p:txBody>
      </p:sp>
      <p:sp>
        <p:nvSpPr>
          <p:cNvPr id="3" name="Content Placeholder 2"/>
          <p:cNvSpPr>
            <a:spLocks noGrp="1"/>
          </p:cNvSpPr>
          <p:nvPr>
            <p:ph idx="1"/>
          </p:nvPr>
        </p:nvSpPr>
        <p:spPr/>
        <p:txBody>
          <a:bodyPr/>
          <a:lstStyle/>
          <a:p>
            <a:pPr marL="0" indent="0">
              <a:buNone/>
            </a:pPr>
            <a:r>
              <a:rPr lang="en-US" dirty="0"/>
              <a:t>The ability to focus attention is a crucial executive function for success. Newborns are drawn to the stimulus that is most noticeable in their environment. In the course of normal development, infants begin focusing their attention on specific stimuli </a:t>
            </a:r>
            <a:r>
              <a:rPr lang="en-US" dirty="0" err="1"/>
              <a:t>emphasised</a:t>
            </a:r>
            <a:r>
              <a:rPr lang="en-US" dirty="0"/>
              <a:t> by adults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436" y="3376525"/>
            <a:ext cx="3041523" cy="2376575"/>
          </a:xfrm>
          <a:prstGeom prst="rect">
            <a:avLst/>
          </a:prstGeom>
        </p:spPr>
      </p:pic>
    </p:spTree>
    <p:extLst>
      <p:ext uri="{BB962C8B-B14F-4D97-AF65-F5344CB8AC3E}">
        <p14:creationId xmlns:p14="http://schemas.microsoft.com/office/powerpoint/2010/main" val="183323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 in pairs</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58937" y="2692400"/>
            <a:ext cx="2260600" cy="2082800"/>
          </a:xfrm>
        </p:spPr>
      </p:pic>
      <p:sp>
        <p:nvSpPr>
          <p:cNvPr id="6" name="Content Placeholder 5"/>
          <p:cNvSpPr>
            <a:spLocks noGrp="1"/>
          </p:cNvSpPr>
          <p:nvPr>
            <p:ph sz="quarter" idx="2"/>
          </p:nvPr>
        </p:nvSpPr>
        <p:spPr/>
        <p:txBody>
          <a:bodyPr/>
          <a:lstStyle/>
          <a:p>
            <a:r>
              <a:rPr lang="en-US" dirty="0"/>
              <a:t>What are the </a:t>
            </a:r>
            <a:r>
              <a:rPr lang="en-US" b="1" dirty="0"/>
              <a:t>five</a:t>
            </a:r>
            <a:r>
              <a:rPr lang="en-US" dirty="0"/>
              <a:t> top tips you have for effective communication with children?</a:t>
            </a:r>
          </a:p>
          <a:p>
            <a:r>
              <a:rPr lang="en-US" dirty="0"/>
              <a:t>7 minutes</a:t>
            </a:r>
          </a:p>
          <a:p>
            <a:r>
              <a:rPr lang="en-US" dirty="0"/>
              <a:t>Be ready to present your ideas</a:t>
            </a:r>
          </a:p>
          <a:p>
            <a:r>
              <a:rPr lang="en-US" dirty="0"/>
              <a:t>Be original!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845" y="5157192"/>
            <a:ext cx="2243250" cy="1179717"/>
          </a:xfrm>
          <a:prstGeom prst="rect">
            <a:avLst/>
          </a:prstGeom>
        </p:spPr>
      </p:pic>
    </p:spTree>
    <p:extLst>
      <p:ext uri="{BB962C8B-B14F-4D97-AF65-F5344CB8AC3E}">
        <p14:creationId xmlns:p14="http://schemas.microsoft.com/office/powerpoint/2010/main" val="498928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930226"/>
          </a:xfrm>
        </p:spPr>
        <p:txBody>
          <a:bodyPr/>
          <a:lstStyle/>
          <a:p>
            <a:r>
              <a:rPr lang="en-US" dirty="0">
                <a:solidFill>
                  <a:srgbClr val="FF0000"/>
                </a:solidFill>
              </a:rPr>
              <a:t>Do not share your screens with the children!</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4581128"/>
            <a:ext cx="2298700" cy="2057400"/>
          </a:xfrm>
        </p:spPr>
      </p:pic>
      <p:sp>
        <p:nvSpPr>
          <p:cNvPr id="5" name="TextBox 4"/>
          <p:cNvSpPr txBox="1"/>
          <p:nvPr/>
        </p:nvSpPr>
        <p:spPr>
          <a:xfrm>
            <a:off x="3707904" y="2852936"/>
            <a:ext cx="4896544" cy="830997"/>
          </a:xfrm>
          <a:prstGeom prst="rect">
            <a:avLst/>
          </a:prstGeom>
          <a:noFill/>
        </p:spPr>
        <p:txBody>
          <a:bodyPr wrap="square" rtlCol="0">
            <a:spAutoFit/>
          </a:bodyPr>
          <a:lstStyle/>
          <a:p>
            <a:pPr marL="342900" indent="-342900">
              <a:buFont typeface="Wingdings" charset="2"/>
              <a:buChar char="ü"/>
            </a:pPr>
            <a:r>
              <a:rPr lang="en-US" sz="2400" dirty="0">
                <a:solidFill>
                  <a:srgbClr val="00B050"/>
                </a:solidFill>
              </a:rPr>
              <a:t>Stream music to a speaker</a:t>
            </a:r>
          </a:p>
          <a:p>
            <a:pPr marL="342900" indent="-342900">
              <a:buFont typeface="Wingdings" charset="2"/>
              <a:buChar char="ü"/>
            </a:pPr>
            <a:endParaRPr lang="en-US" sz="2400" dirty="0">
              <a:solidFill>
                <a:srgbClr val="00B050"/>
              </a:solidFill>
            </a:endParaRPr>
          </a:p>
        </p:txBody>
      </p:sp>
      <p:sp>
        <p:nvSpPr>
          <p:cNvPr id="6" name="TextBox 5"/>
          <p:cNvSpPr txBox="1"/>
          <p:nvPr/>
        </p:nvSpPr>
        <p:spPr>
          <a:xfrm>
            <a:off x="3851920" y="3593341"/>
            <a:ext cx="4320480" cy="1477328"/>
          </a:xfrm>
          <a:prstGeom prst="rect">
            <a:avLst/>
          </a:prstGeom>
          <a:noFill/>
        </p:spPr>
        <p:txBody>
          <a:bodyPr wrap="square" rtlCol="0">
            <a:spAutoFit/>
          </a:bodyPr>
          <a:lstStyle/>
          <a:p>
            <a:pPr marL="285750" indent="-285750">
              <a:buFont typeface="Wingdings" charset="2"/>
              <a:buChar char="ü"/>
            </a:pPr>
            <a:r>
              <a:rPr lang="en-US" sz="2400" dirty="0">
                <a:solidFill>
                  <a:srgbClr val="00B050"/>
                </a:solidFill>
              </a:rPr>
              <a:t>Visit Elephants to views educational clips on their computers</a:t>
            </a:r>
          </a:p>
          <a:p>
            <a:endParaRPr lang="en-US" dirty="0"/>
          </a:p>
        </p:txBody>
      </p:sp>
    </p:spTree>
    <p:extLst>
      <p:ext uri="{BB962C8B-B14F-4D97-AF65-F5344CB8AC3E}">
        <p14:creationId xmlns:p14="http://schemas.microsoft.com/office/powerpoint/2010/main" val="305287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ou live, you love, you cry, you lose, you bleed, you scream, you LEARN. |  Inspirational quotes, Words quotes, Happy quotes">
            <a:extLst>
              <a:ext uri="{FF2B5EF4-FFF2-40B4-BE49-F238E27FC236}">
                <a16:creationId xmlns:a16="http://schemas.microsoft.com/office/drawing/2014/main" id="{54C4A508-87A6-F548-85AE-F6A8C8BC6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633670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9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Effective communication strategies </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24431" y="2276872"/>
            <a:ext cx="5352338" cy="3104356"/>
          </a:xfrm>
        </p:spPr>
      </p:pic>
    </p:spTree>
    <p:extLst>
      <p:ext uri="{BB962C8B-B14F-4D97-AF65-F5344CB8AC3E}">
        <p14:creationId xmlns:p14="http://schemas.microsoft.com/office/powerpoint/2010/main" val="3101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3850" y="629816"/>
            <a:ext cx="8569325" cy="1143000"/>
          </a:xfrm>
        </p:spPr>
        <p:txBody>
          <a:bodyPr/>
          <a:lstStyle/>
          <a:p>
            <a:pPr eaLnBrk="1" hangingPunct="1"/>
            <a:r>
              <a:rPr lang="en-CA" altLang="en-US" dirty="0"/>
              <a:t>#1: At Rainbow we talk </a:t>
            </a:r>
            <a:br>
              <a:rPr lang="en-CA" altLang="en-US" dirty="0"/>
            </a:br>
            <a:r>
              <a:rPr lang="en-CA" altLang="en-US" b="1" dirty="0">
                <a:solidFill>
                  <a:schemeClr val="accent2">
                    <a:lumMod val="75000"/>
                  </a:schemeClr>
                </a:solidFill>
              </a:rPr>
              <a:t>Early and Often</a:t>
            </a:r>
          </a:p>
        </p:txBody>
      </p:sp>
      <p:sp>
        <p:nvSpPr>
          <p:cNvPr id="7171" name="TextBox 4"/>
          <p:cNvSpPr txBox="1">
            <a:spLocks noChangeArrowheads="1"/>
          </p:cNvSpPr>
          <p:nvPr/>
        </p:nvSpPr>
        <p:spPr bwMode="auto">
          <a:xfrm>
            <a:off x="755650" y="1844675"/>
            <a:ext cx="4103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charset="2"/>
              <a:buChar char=""/>
              <a:defRPr sz="2600">
                <a:solidFill>
                  <a:schemeClr val="tx1"/>
                </a:solidFill>
                <a:latin typeface="Perpetua" charset="0"/>
              </a:defRPr>
            </a:lvl1pPr>
            <a:lvl2pPr marL="742950" indent="-285750">
              <a:spcBef>
                <a:spcPts val="375"/>
              </a:spcBef>
              <a:buClr>
                <a:schemeClr val="accent2"/>
              </a:buClr>
              <a:buSzPct val="85000"/>
              <a:buFont typeface="Wingdings 2" charset="2"/>
              <a:buChar char=""/>
              <a:defRPr sz="2400">
                <a:solidFill>
                  <a:schemeClr val="tx1"/>
                </a:solidFill>
                <a:latin typeface="Perpetua" charset="0"/>
              </a:defRPr>
            </a:lvl2pPr>
            <a:lvl3pPr marL="1143000" indent="-228600">
              <a:spcBef>
                <a:spcPts val="375"/>
              </a:spcBef>
              <a:buClr>
                <a:srgbClr val="D8AFB9"/>
              </a:buClr>
              <a:buSzPct val="85000"/>
              <a:buFont typeface="Wingdings 2" charset="2"/>
              <a:buChar char=""/>
              <a:defRPr sz="2000">
                <a:solidFill>
                  <a:schemeClr val="tx1"/>
                </a:solidFill>
                <a:latin typeface="Perpetua" charset="0"/>
              </a:defRPr>
            </a:lvl3pPr>
            <a:lvl4pPr marL="1600200" indent="-228600">
              <a:spcBef>
                <a:spcPts val="375"/>
              </a:spcBef>
              <a:buClr>
                <a:srgbClr val="DE6C36"/>
              </a:buClr>
              <a:buSzPct val="80000"/>
              <a:buFont typeface="Wingdings 2" charset="2"/>
              <a:buChar char=""/>
              <a:defRPr sz="2000">
                <a:solidFill>
                  <a:schemeClr val="tx1"/>
                </a:solidFill>
                <a:latin typeface="Perpetua" charset="0"/>
              </a:defRPr>
            </a:lvl4pPr>
            <a:lvl5pPr marL="2057400" indent="-228600">
              <a:spcBef>
                <a:spcPts val="375"/>
              </a:spcBef>
              <a:buClr>
                <a:srgbClr val="DE6C36"/>
              </a:buClr>
              <a:buChar char="o"/>
              <a:defRPr sz="2000">
                <a:solidFill>
                  <a:schemeClr val="tx1"/>
                </a:solidFill>
                <a:latin typeface="Perpetua" charset="0"/>
              </a:defRPr>
            </a:lvl5pPr>
            <a:lvl6pPr marL="2514600" indent="-228600" eaLnBrk="0" fontAlgn="base" hangingPunct="0">
              <a:spcBef>
                <a:spcPts val="375"/>
              </a:spcBef>
              <a:spcAft>
                <a:spcPct val="0"/>
              </a:spcAft>
              <a:buClr>
                <a:srgbClr val="DE6C36"/>
              </a:buClr>
              <a:buChar char="o"/>
              <a:defRPr sz="2000">
                <a:solidFill>
                  <a:schemeClr val="tx1"/>
                </a:solidFill>
                <a:latin typeface="Perpetua" charset="0"/>
              </a:defRPr>
            </a:lvl6pPr>
            <a:lvl7pPr marL="2971800" indent="-228600" eaLnBrk="0" fontAlgn="base" hangingPunct="0">
              <a:spcBef>
                <a:spcPts val="375"/>
              </a:spcBef>
              <a:spcAft>
                <a:spcPct val="0"/>
              </a:spcAft>
              <a:buClr>
                <a:srgbClr val="DE6C36"/>
              </a:buClr>
              <a:buChar char="o"/>
              <a:defRPr sz="2000">
                <a:solidFill>
                  <a:schemeClr val="tx1"/>
                </a:solidFill>
                <a:latin typeface="Perpetua" charset="0"/>
              </a:defRPr>
            </a:lvl7pPr>
            <a:lvl8pPr marL="3429000" indent="-228600" eaLnBrk="0" fontAlgn="base" hangingPunct="0">
              <a:spcBef>
                <a:spcPts val="375"/>
              </a:spcBef>
              <a:spcAft>
                <a:spcPct val="0"/>
              </a:spcAft>
              <a:buClr>
                <a:srgbClr val="DE6C36"/>
              </a:buClr>
              <a:buChar char="o"/>
              <a:defRPr sz="2000">
                <a:solidFill>
                  <a:schemeClr val="tx1"/>
                </a:solidFill>
                <a:latin typeface="Perpetua" charset="0"/>
              </a:defRPr>
            </a:lvl8pPr>
            <a:lvl9pPr marL="3886200" indent="-228600" eaLnBrk="0" fontAlgn="base" hangingPunct="0">
              <a:spcBef>
                <a:spcPts val="375"/>
              </a:spcBef>
              <a:spcAft>
                <a:spcPct val="0"/>
              </a:spcAft>
              <a:buClr>
                <a:srgbClr val="DE6C36"/>
              </a:buClr>
              <a:buChar char="o"/>
              <a:defRPr sz="2000">
                <a:solidFill>
                  <a:schemeClr val="tx1"/>
                </a:solidFill>
                <a:latin typeface="Perpetua" charset="0"/>
              </a:defRPr>
            </a:lvl9pPr>
          </a:lstStyle>
          <a:p>
            <a:pPr eaLnBrk="1" hangingPunct="1">
              <a:spcBef>
                <a:spcPct val="0"/>
              </a:spcBef>
              <a:buClrTx/>
              <a:buSzTx/>
              <a:buFontTx/>
              <a:buNone/>
            </a:pPr>
            <a:r>
              <a:rPr lang="en-CA" altLang="en-US" sz="2400" dirty="0"/>
              <a:t>Start meaningful conversations at a very young age. Make talking with the children a habit you both enjoy.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884" y="233757"/>
            <a:ext cx="2160240" cy="82034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540" y="4509119"/>
            <a:ext cx="3568583" cy="195672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6">
      <a:dk1>
        <a:sysClr val="windowText" lastClr="000000"/>
      </a:dk1>
      <a:lt1>
        <a:sysClr val="window" lastClr="FFFFFF"/>
      </a:lt1>
      <a:dk2>
        <a:srgbClr val="00000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1941</TotalTime>
  <Words>1712</Words>
  <Application>Microsoft Macintosh PowerPoint</Application>
  <PresentationFormat>On-screen Show (4:3)</PresentationFormat>
  <Paragraphs>167</Paragraphs>
  <Slides>60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Abadi MT Condensed Extra Bold</vt:lpstr>
      <vt:lpstr>Apple Casual</vt:lpstr>
      <vt:lpstr>Arial</vt:lpstr>
      <vt:lpstr>Beirut</vt:lpstr>
      <vt:lpstr>Calibri</vt:lpstr>
      <vt:lpstr>Franklin Gothic Book</vt:lpstr>
      <vt:lpstr>Perpetua</vt:lpstr>
      <vt:lpstr>Times New Roman</vt:lpstr>
      <vt:lpstr>Verdana</vt:lpstr>
      <vt:lpstr>Wingdings</vt:lpstr>
      <vt:lpstr>Wingdings 2</vt:lpstr>
      <vt:lpstr>Equity</vt:lpstr>
      <vt:lpstr>Communication Strategies</vt:lpstr>
      <vt:lpstr>Aim of the workshop</vt:lpstr>
      <vt:lpstr>Feedback from the quiz…</vt:lpstr>
      <vt:lpstr>Communication with children </vt:lpstr>
      <vt:lpstr>Think of something you wont share!</vt:lpstr>
      <vt:lpstr>Work in pairs</vt:lpstr>
      <vt:lpstr>PowerPoint Presentation</vt:lpstr>
      <vt:lpstr>Effective communication strategies </vt:lpstr>
      <vt:lpstr>#1: At Rainbow we talk  Early and Often</vt:lpstr>
      <vt:lpstr>#2: Initiate the Conversation</vt:lpstr>
      <vt:lpstr>#3: Give children time</vt:lpstr>
      <vt:lpstr>#4: Undivided Attention</vt:lpstr>
      <vt:lpstr>#5: Provide commentary</vt:lpstr>
      <vt:lpstr>#6: Schedule Time to Talk</vt:lpstr>
      <vt:lpstr>#7: Tell the Truth</vt:lpstr>
      <vt:lpstr>#8: Don’t Interrupt</vt:lpstr>
      <vt:lpstr>#9: Use language in different contexts</vt:lpstr>
      <vt:lpstr>#10: Praise Them</vt:lpstr>
      <vt:lpstr>Work in your allocated language</vt:lpstr>
      <vt:lpstr>Speak slowly and clearly</vt:lpstr>
      <vt:lpstr>PowerPoint Presentation</vt:lpstr>
      <vt:lpstr>Use positive language </vt:lpstr>
      <vt:lpstr>Avoid ‘nagging’ – be clear and positive with children</vt:lpstr>
      <vt:lpstr>Emphasie the desired behaviour | Avoid nagging</vt:lpstr>
      <vt:lpstr>PowerPoint Presentation</vt:lpstr>
      <vt:lpstr>Make sure that children know what they are doing / what their options are</vt:lpstr>
      <vt:lpstr>Your Turn!</vt:lpstr>
      <vt:lpstr>Lets Practice!</vt:lpstr>
      <vt:lpstr>PowerPoint Presentation</vt:lpstr>
      <vt:lpstr>PowerPoint Presentation</vt:lpstr>
      <vt:lpstr>PowerPoint Presentation</vt:lpstr>
      <vt:lpstr>PowerPoint Presentation</vt:lpstr>
      <vt:lpstr>PowerPoint Presentation</vt:lpstr>
      <vt:lpstr>Why do children bite?</vt:lpstr>
      <vt:lpstr>Responding to biting:</vt:lpstr>
      <vt:lpstr>PowerPoint Presentation</vt:lpstr>
      <vt:lpstr>Focus on desired and not undesired behaviour</vt:lpstr>
      <vt:lpstr>Praise quickly and consistently. Make sure children understand WHY you’re praising them</vt:lpstr>
      <vt:lpstr>Positive behaviour</vt:lpstr>
      <vt:lpstr>Encouraging positive behaviour</vt:lpstr>
      <vt:lpstr>Look out for ‘good’ behaviour (catch them being ‘good!)</vt:lpstr>
      <vt:lpstr>Your Turn!</vt:lpstr>
      <vt:lpstr>PowerPoint Presentation</vt:lpstr>
      <vt:lpstr>PowerPoint Presentation</vt:lpstr>
      <vt:lpstr>PowerPoint Presentation</vt:lpstr>
      <vt:lpstr>PowerPoint Presentation</vt:lpstr>
      <vt:lpstr>Tips and thoughts for developing self-control</vt:lpstr>
      <vt:lpstr>In the baby unit…</vt:lpstr>
      <vt:lpstr>In the Toddler unit…</vt:lpstr>
      <vt:lpstr>Talk clearly, simply, and often about behaviours that matter</vt:lpstr>
      <vt:lpstr>PowerPoint Presentation</vt:lpstr>
      <vt:lpstr>Provide choices</vt:lpstr>
      <vt:lpstr>Children making choices</vt:lpstr>
      <vt:lpstr>Model problem solving skills</vt:lpstr>
      <vt:lpstr>Provide opportunities for children to make amends </vt:lpstr>
      <vt:lpstr>PowerPoint Presentation</vt:lpstr>
      <vt:lpstr>Realistic expectations | Attention span</vt:lpstr>
      <vt:lpstr>Gain attention respectfully</vt:lpstr>
      <vt:lpstr>Call to attention</vt:lpstr>
      <vt:lpstr>Do not share your screens with the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&amp; Stress</dc:title>
  <dc:creator>Zack</dc:creator>
  <cp:lastModifiedBy>Personal Assistant</cp:lastModifiedBy>
  <cp:revision>48</cp:revision>
  <cp:lastPrinted>2021-11-10T20:57:49Z</cp:lastPrinted>
  <dcterms:created xsi:type="dcterms:W3CDTF">2012-12-27T22:11:36Z</dcterms:created>
  <dcterms:modified xsi:type="dcterms:W3CDTF">2021-11-11T08:20:41Z</dcterms:modified>
</cp:coreProperties>
</file>