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29" d="100"/>
          <a:sy n="129" d="100"/>
        </p:scale>
        <p:origin x="-110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87C4C4-FB24-1F4C-9EB2-CA806E209E62}" type="datetimeFigureOut">
              <a:rPr lang="en-GB" smtClean="0"/>
              <a:t>7/28/12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2F87C4C4-FB24-1F4C-9EB2-CA806E209E62}" type="datetimeFigureOut">
              <a:rPr lang="en-GB" smtClean="0"/>
              <a:t>7/28/12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2F87C4C4-FB24-1F4C-9EB2-CA806E209E62}" type="datetimeFigureOut">
              <a:rPr lang="en-GB" smtClean="0"/>
              <a:t>7/28/12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2F87C4C4-FB24-1F4C-9EB2-CA806E209E62}" type="datetimeFigureOut">
              <a:rPr lang="en-GB" smtClean="0"/>
              <a:t>7/28/12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F87C4C4-FB24-1F4C-9EB2-CA806E209E62}" type="datetimeFigureOut">
              <a:rPr lang="en-GB" smtClean="0"/>
              <a:t>7/28/12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2F87C4C4-FB24-1F4C-9EB2-CA806E209E62}" type="datetimeFigureOut">
              <a:rPr lang="en-GB" smtClean="0"/>
              <a:t>7/28/12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2F87C4C4-FB24-1F4C-9EB2-CA806E209E62}" type="datetimeFigureOut">
              <a:rPr lang="en-GB" smtClean="0"/>
              <a:t>7/28/12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2F87C4C4-FB24-1F4C-9EB2-CA806E209E62}" type="datetimeFigureOut">
              <a:rPr lang="en-GB" smtClean="0"/>
              <a:t>7/28/12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C4C4-FB24-1F4C-9EB2-CA806E209E62}" type="datetimeFigureOut">
              <a:rPr lang="en-GB" smtClean="0"/>
              <a:t>7/28/12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87C4C4-FB24-1F4C-9EB2-CA806E209E62}" type="datetimeFigureOut">
              <a:rPr lang="en-GB" smtClean="0"/>
              <a:t>7/28/12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87C4C4-FB24-1F4C-9EB2-CA806E209E62}" type="datetimeFigureOut">
              <a:rPr lang="en-GB" smtClean="0"/>
              <a:t>7/28/12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E7077C-7F9A-9040-803F-61E2BEB36C1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7C4C4-FB24-1F4C-9EB2-CA806E209E62}" type="datetimeFigureOut">
              <a:rPr lang="en-GB" smtClean="0"/>
              <a:t>7/28/12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7077C-7F9A-9040-803F-61E2BEB36C1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EYFS @ Rainbow</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630379" y="4283525"/>
            <a:ext cx="5626100" cy="1041400"/>
          </a:xfrm>
          <a:prstGeom prst="rect">
            <a:avLst/>
          </a:prstGeom>
        </p:spPr>
      </p:pic>
      <p:pic>
        <p:nvPicPr>
          <p:cNvPr id="5" name="Picture 4"/>
          <p:cNvPicPr>
            <a:picLocks noChangeAspect="1"/>
          </p:cNvPicPr>
          <p:nvPr/>
        </p:nvPicPr>
        <p:blipFill>
          <a:blip r:embed="rId3"/>
          <a:stretch>
            <a:fillRect/>
          </a:stretch>
        </p:blipFill>
        <p:spPr>
          <a:xfrm>
            <a:off x="4648200" y="485775"/>
            <a:ext cx="4325080" cy="1644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895600" y="533400"/>
            <a:ext cx="3548989" cy="5372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71650" y="1517650"/>
            <a:ext cx="5600700" cy="3822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09650" y="641350"/>
            <a:ext cx="7124700" cy="5575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Formative </a:t>
            </a:r>
            <a:r>
              <a:rPr lang="en-US" b="1" dirty="0"/>
              <a:t>assessment</a:t>
            </a:r>
            <a:endParaRPr lang="en-GB" dirty="0"/>
          </a:p>
        </p:txBody>
      </p:sp>
      <p:sp>
        <p:nvSpPr>
          <p:cNvPr id="3" name="Content Placeholder 2"/>
          <p:cNvSpPr>
            <a:spLocks noGrp="1"/>
          </p:cNvSpPr>
          <p:nvPr>
            <p:ph idx="1"/>
          </p:nvPr>
        </p:nvSpPr>
        <p:spPr/>
        <p:txBody>
          <a:bodyPr>
            <a:normAutofit fontScale="62500" lnSpcReduction="20000"/>
          </a:bodyPr>
          <a:lstStyle/>
          <a:p>
            <a:r>
              <a:rPr lang="en-US" dirty="0" smtClean="0"/>
              <a:t>Observe </a:t>
            </a:r>
            <a:r>
              <a:rPr lang="en-US" dirty="0"/>
              <a:t>children as they act and interact in their play, everyday activities and planned activities, and learn from parents about what the child does at home (observation)</a:t>
            </a:r>
            <a:r>
              <a:rPr lang="en-US" dirty="0" smtClean="0"/>
              <a:t>.</a:t>
            </a:r>
          </a:p>
          <a:p>
            <a:r>
              <a:rPr lang="en-US" dirty="0" smtClean="0">
                <a:solidFill>
                  <a:srgbClr val="000090"/>
                </a:solidFill>
              </a:rPr>
              <a:t>Consider </a:t>
            </a:r>
            <a:r>
              <a:rPr lang="en-US" dirty="0">
                <a:solidFill>
                  <a:srgbClr val="000090"/>
                </a:solidFill>
              </a:rPr>
              <a:t>the examples of development in the columns headed ‘Unique Child: observing what children can do’ to help identify where the child may be in their own developmental pathway (assessment)</a:t>
            </a:r>
            <a:r>
              <a:rPr lang="en-US" dirty="0" smtClean="0"/>
              <a:t>.</a:t>
            </a:r>
            <a:endParaRPr lang="en-US" dirty="0"/>
          </a:p>
          <a:p>
            <a:r>
              <a:rPr lang="en-US" dirty="0" smtClean="0"/>
              <a:t>Consider </a:t>
            </a:r>
            <a:r>
              <a:rPr lang="en-US" dirty="0"/>
              <a:t>ways to support the child to strengthen and deepen their current learning and development, reflecting on guidance in columns headed ‘Positive Relationships’ and ‘</a:t>
            </a:r>
            <a:r>
              <a:rPr lang="en-US" dirty="0" smtClean="0"/>
              <a:t>Enabling Environments</a:t>
            </a:r>
            <a:r>
              <a:rPr lang="en-US" dirty="0"/>
              <a:t>’ (planning). These columns contain some examples of what practitioners might do to support learning. Practitioners will develop many other approaches in response to the children with whom they </a:t>
            </a:r>
            <a:r>
              <a:rPr lang="en-US" dirty="0" smtClean="0"/>
              <a:t>work</a:t>
            </a:r>
          </a:p>
          <a:p>
            <a:r>
              <a:rPr lang="en-US" dirty="0" smtClean="0">
                <a:solidFill>
                  <a:srgbClr val="000090"/>
                </a:solidFill>
              </a:rPr>
              <a:t>Where </a:t>
            </a:r>
            <a:r>
              <a:rPr lang="en-US" dirty="0">
                <a:solidFill>
                  <a:srgbClr val="000090"/>
                </a:solidFill>
              </a:rPr>
              <a:t>appropriate, use the development statements to identify possible areas in which to challenge and extend the child’s current learning and development (planning).</a:t>
            </a:r>
            <a:endParaRPr lang="en-GB" dirty="0">
              <a:solidFill>
                <a:srgbClr val="00009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Summative assessment</a:t>
            </a:r>
            <a:endParaRPr lang="en-GB" dirty="0"/>
          </a:p>
        </p:txBody>
      </p:sp>
      <p:sp>
        <p:nvSpPr>
          <p:cNvPr id="3" name="Content Placeholder 2"/>
          <p:cNvSpPr>
            <a:spLocks noGrp="1"/>
          </p:cNvSpPr>
          <p:nvPr>
            <p:ph idx="1"/>
          </p:nvPr>
        </p:nvSpPr>
        <p:spPr/>
        <p:txBody>
          <a:bodyPr>
            <a:normAutofit lnSpcReduction="10000"/>
          </a:bodyPr>
          <a:lstStyle/>
          <a:p>
            <a:r>
              <a:rPr lang="en-GB" dirty="0" smtClean="0"/>
              <a:t>Identifying WHEN the milestones have been met</a:t>
            </a:r>
          </a:p>
          <a:p>
            <a:r>
              <a:rPr lang="en-GB" dirty="0" err="1" smtClean="0"/>
              <a:t>Termly</a:t>
            </a:r>
            <a:r>
              <a:rPr lang="en-GB" dirty="0" smtClean="0"/>
              <a:t> (3 per year) meetings with parents to discuss children’s progress</a:t>
            </a:r>
          </a:p>
          <a:p>
            <a:r>
              <a:rPr lang="en-GB" dirty="0" smtClean="0"/>
              <a:t>Developmental Files</a:t>
            </a:r>
          </a:p>
          <a:p>
            <a:pPr lvl="1"/>
            <a:r>
              <a:rPr lang="en-GB" dirty="0" smtClean="0"/>
              <a:t>Observation each month</a:t>
            </a:r>
          </a:p>
          <a:p>
            <a:pPr lvl="1"/>
            <a:r>
              <a:rPr lang="en-GB" dirty="0" smtClean="0"/>
              <a:t>Example of achievement each month</a:t>
            </a:r>
          </a:p>
          <a:p>
            <a:pPr lvl="1"/>
            <a:r>
              <a:rPr lang="en-GB" dirty="0" smtClean="0"/>
              <a:t>Record of milestones</a:t>
            </a:r>
          </a:p>
          <a:p>
            <a:pPr lvl="1"/>
            <a:r>
              <a:rPr lang="en-GB" dirty="0" smtClean="0"/>
              <a:t>Record of parent meetings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Characteristics of Effective Learning</a:t>
            </a:r>
            <a:endParaRPr lang="en-GB" dirty="0"/>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2603210" y="1600200"/>
            <a:ext cx="4254790" cy="528597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learning</a:t>
            </a:r>
            <a:endParaRPr lang="en-GB" dirty="0"/>
          </a:p>
        </p:txBody>
      </p:sp>
      <p:sp>
        <p:nvSpPr>
          <p:cNvPr id="3" name="Content Placeholder 2"/>
          <p:cNvSpPr>
            <a:spLocks noGrp="1"/>
          </p:cNvSpPr>
          <p:nvPr>
            <p:ph idx="1"/>
          </p:nvPr>
        </p:nvSpPr>
        <p:spPr/>
        <p:txBody>
          <a:bodyPr/>
          <a:lstStyle/>
          <a:p>
            <a:r>
              <a:rPr lang="en-GB" dirty="0" smtClean="0"/>
              <a:t>There are now </a:t>
            </a:r>
            <a:r>
              <a:rPr lang="en-GB" b="1" dirty="0" smtClean="0"/>
              <a:t>SEVEN </a:t>
            </a:r>
            <a:r>
              <a:rPr lang="en-GB" dirty="0" smtClean="0"/>
              <a:t>areas of learning (previously 6)</a:t>
            </a:r>
          </a:p>
          <a:p>
            <a:r>
              <a:rPr lang="en-GB" dirty="0" smtClean="0"/>
              <a:t>However, these are now split between </a:t>
            </a:r>
            <a:r>
              <a:rPr lang="en-GB" b="1" dirty="0" smtClean="0"/>
              <a:t>Primary </a:t>
            </a:r>
            <a:r>
              <a:rPr lang="en-GB" dirty="0" smtClean="0"/>
              <a:t>Areas of learning and </a:t>
            </a:r>
            <a:r>
              <a:rPr lang="en-GB" b="1" dirty="0" smtClean="0"/>
              <a:t>Specific </a:t>
            </a:r>
            <a:r>
              <a:rPr lang="en-GB" dirty="0" smtClean="0"/>
              <a:t>Areas of learning</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Prime Areas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859764" y="1664589"/>
            <a:ext cx="5930900" cy="4292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Areas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713765" y="1683382"/>
            <a:ext cx="5994400" cy="4216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274637"/>
            <a:ext cx="6680771" cy="661704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Born ready…</a:t>
            </a:r>
            <a:endParaRPr lang="en-GB" dirty="0"/>
          </a:p>
        </p:txBody>
      </p:sp>
      <p:sp>
        <p:nvSpPr>
          <p:cNvPr id="3" name="Content Placeholder 2"/>
          <p:cNvSpPr>
            <a:spLocks noGrp="1"/>
          </p:cNvSpPr>
          <p:nvPr>
            <p:ph idx="1"/>
          </p:nvPr>
        </p:nvSpPr>
        <p:spPr/>
        <p:txBody>
          <a:bodyPr/>
          <a:lstStyle/>
          <a:p>
            <a:pPr>
              <a:buNone/>
            </a:pPr>
            <a:r>
              <a:rPr lang="en-US" dirty="0" smtClean="0"/>
              <a:t>   Children </a:t>
            </a:r>
            <a:r>
              <a:rPr lang="en-US" dirty="0"/>
              <a:t>are born ready, able and eager to learn. They actively reach out to interact with other people, and in the world around them. Development is not an automatic process, however. It depends on each unique child having </a:t>
            </a:r>
            <a:r>
              <a:rPr lang="en-US" b="1" dirty="0"/>
              <a:t>opportunities</a:t>
            </a:r>
            <a:r>
              <a:rPr lang="en-US" dirty="0"/>
              <a:t> to interact in </a:t>
            </a:r>
            <a:r>
              <a:rPr lang="en-US" b="1" dirty="0"/>
              <a:t>positive relationships </a:t>
            </a:r>
            <a:r>
              <a:rPr lang="en-US" dirty="0"/>
              <a:t>and </a:t>
            </a:r>
            <a:r>
              <a:rPr lang="en-US" b="1" dirty="0"/>
              <a:t>enabling environments</a:t>
            </a:r>
            <a:endParaRPr lang="en-GB"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38200" y="274638"/>
            <a:ext cx="7162800" cy="651776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Milestones</a:t>
            </a:r>
            <a:endParaRPr lang="en-GB" dirty="0"/>
          </a:p>
        </p:txBody>
      </p:sp>
      <p:sp>
        <p:nvSpPr>
          <p:cNvPr id="3" name="Content Placeholder 2"/>
          <p:cNvSpPr>
            <a:spLocks noGrp="1"/>
          </p:cNvSpPr>
          <p:nvPr>
            <p:ph idx="1"/>
          </p:nvPr>
        </p:nvSpPr>
        <p:spPr/>
        <p:txBody>
          <a:bodyPr>
            <a:normAutofit lnSpcReduction="10000"/>
          </a:bodyPr>
          <a:lstStyle/>
          <a:p>
            <a:r>
              <a:rPr lang="en-GB" dirty="0" smtClean="0"/>
              <a:t>The 17 aspects, which come from the 7 areas of learning are broken down into developmental milestones for each </a:t>
            </a:r>
            <a:r>
              <a:rPr lang="en-GB" dirty="0" err="1" smtClean="0"/>
              <a:t>agegroup</a:t>
            </a:r>
            <a:endParaRPr lang="en-GB" dirty="0" smtClean="0"/>
          </a:p>
          <a:p>
            <a:r>
              <a:rPr lang="en-GB" dirty="0" smtClean="0"/>
              <a:t>For each aspect, for each </a:t>
            </a:r>
            <a:r>
              <a:rPr lang="en-GB" dirty="0" err="1" smtClean="0"/>
              <a:t>agegroup</a:t>
            </a:r>
            <a:r>
              <a:rPr lang="en-GB" dirty="0" smtClean="0"/>
              <a:t>, the guidance shows how we can support the child to achieve the milestones through our </a:t>
            </a:r>
            <a:r>
              <a:rPr lang="en-GB" b="1" dirty="0" smtClean="0"/>
              <a:t>practice </a:t>
            </a:r>
            <a:r>
              <a:rPr lang="en-GB" dirty="0" smtClean="0"/>
              <a:t>and how we organise the </a:t>
            </a:r>
            <a:r>
              <a:rPr lang="en-GB" b="1" dirty="0" smtClean="0"/>
              <a:t>environment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Lets take a look at the first aspect…</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781173"/>
            <a:ext cx="9156700" cy="40100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principles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00050" y="2574761"/>
            <a:ext cx="8515350" cy="15131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2514600" y="274638"/>
            <a:ext cx="3963083" cy="53546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438400" y="457200"/>
            <a:ext cx="4267200" cy="58437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438400" y="274637"/>
            <a:ext cx="4191000" cy="56013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62200" y="274637"/>
            <a:ext cx="4114800" cy="63583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580515" y="274638"/>
            <a:ext cx="3820285" cy="576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209800" y="380999"/>
            <a:ext cx="4343400" cy="59773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3308</TotalTime>
  <Words>362</Words>
  <Application>Microsoft Macintosh PowerPoint</Application>
  <PresentationFormat>On-screen Show (4:3)</PresentationFormat>
  <Paragraphs>27</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EYFS @ Rainbow</vt:lpstr>
      <vt:lpstr>Born ready…</vt:lpstr>
      <vt:lpstr>4 principles</vt:lpstr>
      <vt:lpstr>Slide 4</vt:lpstr>
      <vt:lpstr>Slide 5</vt:lpstr>
      <vt:lpstr>Slide 6</vt:lpstr>
      <vt:lpstr>Slide 7</vt:lpstr>
      <vt:lpstr>Slide 8</vt:lpstr>
      <vt:lpstr>Slide 9</vt:lpstr>
      <vt:lpstr>Slide 10</vt:lpstr>
      <vt:lpstr>Slide 11</vt:lpstr>
      <vt:lpstr>Slide 12</vt:lpstr>
      <vt:lpstr>Formative assessment</vt:lpstr>
      <vt:lpstr>Summative assessment</vt:lpstr>
      <vt:lpstr>The Characteristics of Effective Learning</vt:lpstr>
      <vt:lpstr>Areas of learning</vt:lpstr>
      <vt:lpstr>Prime Areas</vt:lpstr>
      <vt:lpstr>Specific Areas</vt:lpstr>
      <vt:lpstr>Slide 19</vt:lpstr>
      <vt:lpstr>Slide 20</vt:lpstr>
      <vt:lpstr>Milestones</vt:lpstr>
      <vt:lpstr>Lets take a look at the first aspect…</vt:lpstr>
    </vt:vector>
  </TitlesOfParts>
  <Company>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 Rainbow</dc:title>
  <dc:creator>Maplim 20" iMac 7</dc:creator>
  <cp:lastModifiedBy>Maplim 20" iMac 7</cp:lastModifiedBy>
  <cp:revision>12</cp:revision>
  <dcterms:created xsi:type="dcterms:W3CDTF">2012-07-28T20:44:42Z</dcterms:created>
  <dcterms:modified xsi:type="dcterms:W3CDTF">2012-07-31T03:53:32Z</dcterms:modified>
</cp:coreProperties>
</file>